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Lat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Lato-regular.fntdata"/><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Lato-italic.fntdata"/><Relationship Id="rId21" Type="http://schemas.openxmlformats.org/officeDocument/2006/relationships/slide" Target="slides/slide16.xml"/><Relationship Id="rId43" Type="http://schemas.openxmlformats.org/officeDocument/2006/relationships/font" Target="fonts/Lato-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g1f5a554dbf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g1f5a554dbf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ed292f82f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ed292f82f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9749f2df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9749f2df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ed2ce6fd9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ed2ce6fd9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ed2ce6fd9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ed2ce6fd9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f5a554dbf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f5a554dbf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97694b337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97694b337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97694b337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97694b337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97694b337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97694b337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ed2ce6fd9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ed2ce6fd9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f5a554dbf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f5a554dbf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f5a554dbf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f5a554dbf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97694b3372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97694b3372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ed2ce6fd93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ed2ce6fd93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ed292f82f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ed292f82f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ed292f82f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ed292f82f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ed292f82f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ed292f82f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ed292f82f9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ed292f82f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ed292f82f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ed292f82f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ed2ce6fd93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ed2ce6fd93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ed2ce6fd93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ed2ce6fd93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ed2ce6fd9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ed2ce6fd9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9727f1f091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9727f1f091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ed2ce6fd93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ed2ce6fd93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ed2ce6fd93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ed2ce6fd93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ed2ce6fd93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1ed2ce6fd93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ed2ce6fd93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ed2ce6fd93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f5a554dbf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1f5a554dbf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ed2ce6fd93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1ed2ce6fd93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97694b3372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97694b3372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9727f1f091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9727f1f091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9727f1f09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9727f1f09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9727f1f091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9727f1f091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9727f1f091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9727f1f091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9727f1f091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9727f1f091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9749f2df17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9749f2df17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p:nvPr/>
        </p:nvSpPr>
        <p:spPr>
          <a:xfrm>
            <a:off x="605375" y="404725"/>
            <a:ext cx="4688400" cy="2569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36.png"/><Relationship Id="rId4" Type="http://schemas.openxmlformats.org/officeDocument/2006/relationships/image" Target="../media/image13.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6.png"/><Relationship Id="rId4" Type="http://schemas.openxmlformats.org/officeDocument/2006/relationships/image" Target="../media/image19.png"/><Relationship Id="rId5"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36.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36.png"/><Relationship Id="rId4" Type="http://schemas.openxmlformats.org/officeDocument/2006/relationships/image" Target="../media/image16.png"/><Relationship Id="rId5"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36.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36.png"/><Relationship Id="rId4" Type="http://schemas.openxmlformats.org/officeDocument/2006/relationships/image" Target="../media/image23.png"/><Relationship Id="rId5"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36.png"/><Relationship Id="rId4" Type="http://schemas.openxmlformats.org/officeDocument/2006/relationships/image" Target="../media/image25.png"/><Relationship Id="rId5"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36.png"/><Relationship Id="rId4" Type="http://schemas.openxmlformats.org/officeDocument/2006/relationships/image" Target="../media/image28.png"/><Relationship Id="rId5"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36.png"/><Relationship Id="rId4" Type="http://schemas.openxmlformats.org/officeDocument/2006/relationships/image" Target="../media/image31.png"/><Relationship Id="rId5"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36.png"/><Relationship Id="rId4" Type="http://schemas.openxmlformats.org/officeDocument/2006/relationships/image" Target="../media/image32.png"/><Relationship Id="rId5" Type="http://schemas.openxmlformats.org/officeDocument/2006/relationships/image" Target="../media/image34.png"/><Relationship Id="rId6"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3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36.pn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36.png"/><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36.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36.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36.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36.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36.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36.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36.png"/><Relationship Id="rId4" Type="http://schemas.openxmlformats.org/officeDocument/2006/relationships/image" Target="../media/image43.png"/><Relationship Id="rId5"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6.png"/><Relationship Id="rId4" Type="http://schemas.openxmlformats.org/officeDocument/2006/relationships/image" Target="../media/image38.png"/><Relationship Id="rId5"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36.png"/><Relationship Id="rId4" Type="http://schemas.openxmlformats.org/officeDocument/2006/relationships/image" Target="../media/image11.png"/><Relationship Id="rId5"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36.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36.png"/><Relationship Id="rId4" Type="http://schemas.openxmlformats.org/officeDocument/2006/relationships/image" Target="../media/image44.png"/><Relationship Id="rId5"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36.png"/><Relationship Id="rId4" Type="http://schemas.openxmlformats.org/officeDocument/2006/relationships/hyperlink" Target="https://github.com/not-x/vFlashCards" TargetMode="External"/><Relationship Id="rId5" Type="http://schemas.openxmlformats.org/officeDocument/2006/relationships/hyperlink" Target="https://github.com/not-x/vFlashCards/blob/main/Time_Log.csv" TargetMode="External"/><Relationship Id="rId6" Type="http://schemas.openxmlformats.org/officeDocument/2006/relationships/hyperlink" Target="https://github.com/users/not-x/projects/1"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6.png"/><Relationship Id="rId4" Type="http://schemas.openxmlformats.org/officeDocument/2006/relationships/image" Target="../media/image5.png"/><Relationship Id="rId5"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36.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36.png"/><Relationship Id="rId4" Type="http://schemas.openxmlformats.org/officeDocument/2006/relationships/image" Target="../media/image8.png"/><Relationship Id="rId5" Type="http://schemas.openxmlformats.org/officeDocument/2006/relationships/image" Target="../media/image3.png"/><Relationship Id="rId6"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36.png"/><Relationship Id="rId4" Type="http://schemas.openxmlformats.org/officeDocument/2006/relationships/image" Target="../media/image12.png"/><Relationship Id="rId5" Type="http://schemas.openxmlformats.org/officeDocument/2006/relationships/image" Target="../media/image10.png"/><Relationship Id="rId6"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36.png"/><Relationship Id="rId4" Type="http://schemas.openxmlformats.org/officeDocument/2006/relationships/image" Target="../media/image15.png"/><Relationship Id="rId5" Type="http://schemas.openxmlformats.org/officeDocument/2006/relationships/image" Target="../media/image18.png"/><Relationship Id="rId6"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36.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54" name="Shape 54"/>
        <p:cNvGrpSpPr/>
        <p:nvPr/>
      </p:nvGrpSpPr>
      <p:grpSpPr>
        <a:xfrm>
          <a:off x="0" y="0"/>
          <a:ext cx="0" cy="0"/>
          <a:chOff x="0" y="0"/>
          <a:chExt cx="0" cy="0"/>
        </a:xfrm>
      </p:grpSpPr>
      <p:pic>
        <p:nvPicPr>
          <p:cNvPr id="55" name="Google Shape;55;p13"/>
          <p:cNvPicPr preferRelativeResize="0"/>
          <p:nvPr/>
        </p:nvPicPr>
        <p:blipFill rotWithShape="1">
          <a:blip r:embed="rId3">
            <a:alphaModFix/>
          </a:blip>
          <a:srcRect b="0" l="0" r="0" t="60663"/>
          <a:stretch/>
        </p:blipFill>
        <p:spPr>
          <a:xfrm>
            <a:off x="0" y="2574324"/>
            <a:ext cx="9143999" cy="2569200"/>
          </a:xfrm>
          <a:prstGeom prst="rect">
            <a:avLst/>
          </a:prstGeom>
          <a:noFill/>
          <a:ln>
            <a:noFill/>
          </a:ln>
        </p:spPr>
      </p:pic>
      <p:sp>
        <p:nvSpPr>
          <p:cNvPr id="56" name="Google Shape;56;p13"/>
          <p:cNvSpPr/>
          <p:nvPr/>
        </p:nvSpPr>
        <p:spPr>
          <a:xfrm>
            <a:off x="0" y="0"/>
            <a:ext cx="9144000" cy="2572500"/>
          </a:xfrm>
          <a:prstGeom prst="rect">
            <a:avLst/>
          </a:prstGeom>
          <a:solidFill>
            <a:srgbClr val="C6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rot="-156123">
            <a:off x="2153842" y="686455"/>
            <a:ext cx="4546388" cy="3211212"/>
          </a:xfrm>
          <a:prstGeom prst="roundRect">
            <a:avLst>
              <a:gd fmla="val 0" name="adj"/>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2306212" y="686487"/>
            <a:ext cx="4546500" cy="3211200"/>
          </a:xfrm>
          <a:prstGeom prst="roundRect">
            <a:avLst>
              <a:gd fmla="val 0" name="adj"/>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13"/>
          <p:cNvGrpSpPr/>
          <p:nvPr/>
        </p:nvGrpSpPr>
        <p:grpSpPr>
          <a:xfrm rot="-468310">
            <a:off x="2195941" y="588211"/>
            <a:ext cx="4752129" cy="3509874"/>
            <a:chOff x="2194451" y="782267"/>
            <a:chExt cx="4752300" cy="3510000"/>
          </a:xfrm>
        </p:grpSpPr>
        <p:sp>
          <p:nvSpPr>
            <p:cNvPr id="60" name="Google Shape;60;p13"/>
            <p:cNvSpPr/>
            <p:nvPr/>
          </p:nvSpPr>
          <p:spPr>
            <a:xfrm rot="231561">
              <a:off x="2297446" y="931620"/>
              <a:ext cx="4546310" cy="3211293"/>
            </a:xfrm>
            <a:prstGeom prst="roundRect">
              <a:avLst>
                <a:gd fmla="val 0" name="adj"/>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txBox="1"/>
            <p:nvPr/>
          </p:nvSpPr>
          <p:spPr>
            <a:xfrm rot="243118">
              <a:off x="2540930" y="1009113"/>
              <a:ext cx="4258344" cy="1279391"/>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000" u="sng">
                  <a:solidFill>
                    <a:srgbClr val="434343"/>
                  </a:solidFill>
                  <a:latin typeface="Lato"/>
                  <a:ea typeface="Lato"/>
                  <a:cs typeface="Lato"/>
                  <a:sym typeface="Lato"/>
                </a:rPr>
                <a:t>vFlashCards_____________</a:t>
              </a:r>
              <a:endParaRPr sz="3000" u="sng">
                <a:solidFill>
                  <a:srgbClr val="434343"/>
                </a:solidFill>
                <a:latin typeface="Lato"/>
                <a:ea typeface="Lato"/>
                <a:cs typeface="Lato"/>
                <a:sym typeface="Lato"/>
              </a:endParaRPr>
            </a:p>
            <a:p>
              <a:pPr indent="0" lvl="0" marL="0" rtl="0" algn="l">
                <a:spcBef>
                  <a:spcPts val="0"/>
                </a:spcBef>
                <a:spcAft>
                  <a:spcPts val="0"/>
                </a:spcAft>
                <a:buNone/>
              </a:pPr>
              <a:r>
                <a:t/>
              </a:r>
              <a:endParaRPr sz="3000">
                <a:solidFill>
                  <a:srgbClr val="434343"/>
                </a:solidFill>
                <a:latin typeface="Lato"/>
                <a:ea typeface="Lato"/>
                <a:cs typeface="Lato"/>
                <a:sym typeface="Lato"/>
              </a:endParaRPr>
            </a:p>
          </p:txBody>
        </p:sp>
        <p:sp>
          <p:nvSpPr>
            <p:cNvPr id="62" name="Google Shape;62;p13"/>
            <p:cNvSpPr txBox="1"/>
            <p:nvPr/>
          </p:nvSpPr>
          <p:spPr>
            <a:xfrm rot="243112">
              <a:off x="2608001" y="1816755"/>
              <a:ext cx="2649322" cy="82405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999999"/>
                  </a:solidFill>
                  <a:latin typeface="Lato"/>
                  <a:ea typeface="Lato"/>
                  <a:cs typeface="Lato"/>
                  <a:sym typeface="Lato"/>
                </a:rPr>
                <a:t>Flashcards at your fingertip.</a:t>
              </a:r>
              <a:endParaRPr sz="1200">
                <a:solidFill>
                  <a:srgbClr val="999999"/>
                </a:solidFill>
                <a:latin typeface="Lato"/>
                <a:ea typeface="Lato"/>
                <a:cs typeface="Lato"/>
                <a:sym typeface="Lato"/>
              </a:endParaRPr>
            </a:p>
            <a:p>
              <a:pPr indent="0" lvl="0" marL="0" rtl="0" algn="l">
                <a:spcBef>
                  <a:spcPts val="0"/>
                </a:spcBef>
                <a:spcAft>
                  <a:spcPts val="0"/>
                </a:spcAft>
                <a:buNone/>
              </a:pPr>
              <a:br>
                <a:rPr lang="en" sz="1200">
                  <a:solidFill>
                    <a:srgbClr val="999999"/>
                  </a:solidFill>
                  <a:latin typeface="Lato"/>
                  <a:ea typeface="Lato"/>
                  <a:cs typeface="Lato"/>
                  <a:sym typeface="Lato"/>
                </a:rPr>
              </a:br>
              <a:r>
                <a:rPr lang="en" sz="1200">
                  <a:solidFill>
                    <a:srgbClr val="999999"/>
                  </a:solidFill>
                  <a:latin typeface="Lato"/>
                  <a:ea typeface="Lato"/>
                  <a:cs typeface="Lato"/>
                  <a:sym typeface="Lato"/>
                </a:rPr>
                <a:t>Study aids on the go.</a:t>
              </a:r>
              <a:endParaRPr sz="1200">
                <a:solidFill>
                  <a:srgbClr val="999999"/>
                </a:solidFill>
                <a:latin typeface="Lato"/>
                <a:ea typeface="Lato"/>
                <a:cs typeface="Lato"/>
                <a:sym typeface="Lato"/>
              </a:endParaRPr>
            </a:p>
          </p:txBody>
        </p:sp>
      </p:grpSp>
      <p:sp>
        <p:nvSpPr>
          <p:cNvPr id="63" name="Google Shape;63;p13"/>
          <p:cNvSpPr txBox="1"/>
          <p:nvPr/>
        </p:nvSpPr>
        <p:spPr>
          <a:xfrm>
            <a:off x="2563500" y="4167175"/>
            <a:ext cx="4017000" cy="68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CISC 4900</a:t>
            </a:r>
            <a:br>
              <a:rPr lang="en"/>
            </a:br>
            <a:r>
              <a:rPr lang="en"/>
              <a:t>Brooklyn College - City University of New York</a:t>
            </a:r>
            <a:endParaRPr/>
          </a:p>
          <a:p>
            <a:pPr indent="0" lvl="0" marL="0" rtl="0" algn="ctr">
              <a:spcBef>
                <a:spcPts val="0"/>
              </a:spcBef>
              <a:spcAft>
                <a:spcPts val="0"/>
              </a:spcAft>
              <a:buNone/>
            </a:pPr>
            <a:r>
              <a:rPr lang="en" sz="1100"/>
              <a:t>Professor K. Chuang, Professor AJ Lapid</a:t>
            </a:r>
            <a:endParaRPr sz="1100"/>
          </a:p>
        </p:txBody>
      </p:sp>
      <p:pic>
        <p:nvPicPr>
          <p:cNvPr id="64" name="Google Shape;64;p13"/>
          <p:cNvPicPr preferRelativeResize="0"/>
          <p:nvPr/>
        </p:nvPicPr>
        <p:blipFill>
          <a:blip r:embed="rId4">
            <a:alphaModFix/>
          </a:blip>
          <a:stretch>
            <a:fillRect/>
          </a:stretch>
        </p:blipFill>
        <p:spPr>
          <a:xfrm rot="-299996">
            <a:off x="4526224" y="1639701"/>
            <a:ext cx="323372" cy="323372"/>
          </a:xfrm>
          <a:prstGeom prst="rect">
            <a:avLst/>
          </a:prstGeom>
          <a:noFill/>
          <a:ln>
            <a:noFill/>
          </a:ln>
        </p:spPr>
      </p:pic>
      <p:pic>
        <p:nvPicPr>
          <p:cNvPr id="65" name="Google Shape;65;p13"/>
          <p:cNvPicPr preferRelativeResize="0"/>
          <p:nvPr/>
        </p:nvPicPr>
        <p:blipFill>
          <a:blip r:embed="rId5">
            <a:alphaModFix/>
          </a:blip>
          <a:stretch>
            <a:fillRect/>
          </a:stretch>
        </p:blipFill>
        <p:spPr>
          <a:xfrm rot="-300002">
            <a:off x="4171950" y="2088737"/>
            <a:ext cx="254300" cy="254275"/>
          </a:xfrm>
          <a:prstGeom prst="rect">
            <a:avLst/>
          </a:prstGeom>
          <a:noFill/>
          <a:ln>
            <a:noFill/>
          </a:ln>
        </p:spPr>
      </p:pic>
      <p:sp>
        <p:nvSpPr>
          <p:cNvPr id="66" name="Google Shape;66;p13"/>
          <p:cNvSpPr txBox="1"/>
          <p:nvPr/>
        </p:nvSpPr>
        <p:spPr>
          <a:xfrm>
            <a:off x="115875" y="4474675"/>
            <a:ext cx="1352100" cy="37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Project Developer: Min-Chun Lo</a:t>
            </a:r>
            <a:endParaRPr sz="1000"/>
          </a:p>
        </p:txBody>
      </p:sp>
      <p:sp>
        <p:nvSpPr>
          <p:cNvPr id="67" name="Google Shape;67;p13"/>
          <p:cNvSpPr txBox="1"/>
          <p:nvPr/>
        </p:nvSpPr>
        <p:spPr>
          <a:xfrm>
            <a:off x="7371350" y="4474675"/>
            <a:ext cx="1671900" cy="5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Supervisor:</a:t>
            </a:r>
            <a:endParaRPr sz="1000"/>
          </a:p>
          <a:p>
            <a:pPr indent="0" lvl="0" marL="0" rtl="0" algn="l">
              <a:spcBef>
                <a:spcPts val="0"/>
              </a:spcBef>
              <a:spcAft>
                <a:spcPts val="0"/>
              </a:spcAft>
              <a:buNone/>
            </a:pPr>
            <a:r>
              <a:rPr lang="en" sz="1000"/>
              <a:t>Professor Edgardo </a:t>
            </a:r>
            <a:r>
              <a:rPr lang="en" sz="1000"/>
              <a:t>Molina</a:t>
            </a:r>
            <a:endParaRPr sz="1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09" name="Shape 209"/>
        <p:cNvGrpSpPr/>
        <p:nvPr/>
      </p:nvGrpSpPr>
      <p:grpSpPr>
        <a:xfrm>
          <a:off x="0" y="0"/>
          <a:ext cx="0" cy="0"/>
          <a:chOff x="0" y="0"/>
          <a:chExt cx="0" cy="0"/>
        </a:xfrm>
      </p:grpSpPr>
      <p:pic>
        <p:nvPicPr>
          <p:cNvPr id="210" name="Google Shape;210;p22"/>
          <p:cNvPicPr preferRelativeResize="0"/>
          <p:nvPr/>
        </p:nvPicPr>
        <p:blipFill rotWithShape="1">
          <a:blip r:embed="rId3">
            <a:alphaModFix/>
          </a:blip>
          <a:srcRect b="0" l="0" r="0" t="60663"/>
          <a:stretch/>
        </p:blipFill>
        <p:spPr>
          <a:xfrm>
            <a:off x="0" y="2569199"/>
            <a:ext cx="9143999" cy="2569200"/>
          </a:xfrm>
          <a:prstGeom prst="rect">
            <a:avLst/>
          </a:prstGeom>
          <a:noFill/>
          <a:ln>
            <a:noFill/>
          </a:ln>
        </p:spPr>
      </p:pic>
      <p:sp>
        <p:nvSpPr>
          <p:cNvPr id="211" name="Google Shape;211;p22"/>
          <p:cNvSpPr/>
          <p:nvPr/>
        </p:nvSpPr>
        <p:spPr>
          <a:xfrm>
            <a:off x="0" y="0"/>
            <a:ext cx="9144000" cy="2569200"/>
          </a:xfrm>
          <a:prstGeom prst="rect">
            <a:avLst/>
          </a:prstGeom>
          <a:solidFill>
            <a:srgbClr val="C6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2"/>
          <p:cNvSpPr/>
          <p:nvPr/>
        </p:nvSpPr>
        <p:spPr>
          <a:xfrm rot="120033">
            <a:off x="1817099" y="199142"/>
            <a:ext cx="1641400" cy="4412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SQL Query Journal</a:t>
            </a:r>
            <a:endParaRPr sz="1300"/>
          </a:p>
        </p:txBody>
      </p:sp>
      <p:sp>
        <p:nvSpPr>
          <p:cNvPr id="213" name="Google Shape;213;p22"/>
          <p:cNvSpPr/>
          <p:nvPr/>
        </p:nvSpPr>
        <p:spPr>
          <a:xfrm rot="-240199">
            <a:off x="59653" y="130318"/>
            <a:ext cx="1800493" cy="578918"/>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Behind the Scenes Backend</a:t>
            </a:r>
            <a:endParaRPr b="1"/>
          </a:p>
        </p:txBody>
      </p:sp>
      <p:pic>
        <p:nvPicPr>
          <p:cNvPr id="214" name="Google Shape;214;p22"/>
          <p:cNvPicPr preferRelativeResize="0"/>
          <p:nvPr/>
        </p:nvPicPr>
        <p:blipFill>
          <a:blip r:embed="rId4">
            <a:alphaModFix/>
          </a:blip>
          <a:stretch>
            <a:fillRect/>
          </a:stretch>
        </p:blipFill>
        <p:spPr>
          <a:xfrm>
            <a:off x="240639" y="813525"/>
            <a:ext cx="3518661" cy="4260849"/>
          </a:xfrm>
          <a:prstGeom prst="rect">
            <a:avLst/>
          </a:prstGeom>
          <a:noFill/>
          <a:ln>
            <a:noFill/>
          </a:ln>
        </p:spPr>
      </p:pic>
      <p:pic>
        <p:nvPicPr>
          <p:cNvPr id="215" name="Google Shape;215;p22"/>
          <p:cNvPicPr preferRelativeResize="0"/>
          <p:nvPr/>
        </p:nvPicPr>
        <p:blipFill>
          <a:blip r:embed="rId5">
            <a:alphaModFix/>
          </a:blip>
          <a:stretch>
            <a:fillRect/>
          </a:stretch>
        </p:blipFill>
        <p:spPr>
          <a:xfrm>
            <a:off x="5349950" y="170625"/>
            <a:ext cx="3371955" cy="4114576"/>
          </a:xfrm>
          <a:prstGeom prst="rect">
            <a:avLst/>
          </a:prstGeom>
          <a:noFill/>
          <a:ln>
            <a:noFill/>
          </a:ln>
        </p:spPr>
      </p:pic>
      <p:sp>
        <p:nvSpPr>
          <p:cNvPr id="216" name="Google Shape;216;p22"/>
          <p:cNvSpPr/>
          <p:nvPr/>
        </p:nvSpPr>
        <p:spPr>
          <a:xfrm>
            <a:off x="3924925" y="1025250"/>
            <a:ext cx="1259400" cy="5187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List of queries used during the project.</a:t>
            </a:r>
            <a:endParaRPr sz="1000"/>
          </a:p>
        </p:txBody>
      </p:sp>
      <p:sp>
        <p:nvSpPr>
          <p:cNvPr id="217" name="Google Shape;217;p22"/>
          <p:cNvSpPr txBox="1"/>
          <p:nvPr/>
        </p:nvSpPr>
        <p:spPr>
          <a:xfrm>
            <a:off x="3833375" y="4381675"/>
            <a:ext cx="5103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Note: Producing a journal takes time, but is helpful for record keeping. It also allows for quick references on previously used queries and can serve as a reminder as to why particular decisions took place.</a:t>
            </a:r>
            <a:endParaRPr sz="1100"/>
          </a:p>
        </p:txBody>
      </p:sp>
      <p:cxnSp>
        <p:nvCxnSpPr>
          <p:cNvPr id="218" name="Google Shape;218;p22"/>
          <p:cNvCxnSpPr>
            <a:stCxn id="216" idx="1"/>
            <a:endCxn id="214" idx="3"/>
          </p:cNvCxnSpPr>
          <p:nvPr/>
        </p:nvCxnSpPr>
        <p:spPr>
          <a:xfrm flipH="1">
            <a:off x="3759325" y="1284600"/>
            <a:ext cx="165600" cy="1659300"/>
          </a:xfrm>
          <a:prstGeom prst="straightConnector1">
            <a:avLst/>
          </a:prstGeom>
          <a:noFill/>
          <a:ln cap="flat" cmpd="sng" w="9525">
            <a:solidFill>
              <a:schemeClr val="dk2"/>
            </a:solidFill>
            <a:prstDash val="solid"/>
            <a:round/>
            <a:headEnd len="med" w="med" type="none"/>
            <a:tailEnd len="med" w="med" type="triangle"/>
          </a:ln>
        </p:spPr>
      </p:cxnSp>
      <p:cxnSp>
        <p:nvCxnSpPr>
          <p:cNvPr id="219" name="Google Shape;219;p22"/>
          <p:cNvCxnSpPr>
            <a:stCxn id="216" idx="3"/>
            <a:endCxn id="215" idx="1"/>
          </p:cNvCxnSpPr>
          <p:nvPr/>
        </p:nvCxnSpPr>
        <p:spPr>
          <a:xfrm>
            <a:off x="5184325" y="1284600"/>
            <a:ext cx="165600" cy="943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23" name="Shape 223"/>
        <p:cNvGrpSpPr/>
        <p:nvPr/>
      </p:nvGrpSpPr>
      <p:grpSpPr>
        <a:xfrm>
          <a:off x="0" y="0"/>
          <a:ext cx="0" cy="0"/>
          <a:chOff x="0" y="0"/>
          <a:chExt cx="0" cy="0"/>
        </a:xfrm>
      </p:grpSpPr>
      <p:pic>
        <p:nvPicPr>
          <p:cNvPr id="224" name="Google Shape;224;p23"/>
          <p:cNvPicPr preferRelativeResize="0"/>
          <p:nvPr/>
        </p:nvPicPr>
        <p:blipFill rotWithShape="1">
          <a:blip r:embed="rId3">
            <a:alphaModFix/>
          </a:blip>
          <a:srcRect b="0" l="0" r="0" t="60663"/>
          <a:stretch/>
        </p:blipFill>
        <p:spPr>
          <a:xfrm>
            <a:off x="0" y="2569199"/>
            <a:ext cx="9143999" cy="2569200"/>
          </a:xfrm>
          <a:prstGeom prst="rect">
            <a:avLst/>
          </a:prstGeom>
          <a:noFill/>
          <a:ln>
            <a:noFill/>
          </a:ln>
        </p:spPr>
      </p:pic>
      <p:sp>
        <p:nvSpPr>
          <p:cNvPr id="225" name="Google Shape;225;p23"/>
          <p:cNvSpPr/>
          <p:nvPr/>
        </p:nvSpPr>
        <p:spPr>
          <a:xfrm>
            <a:off x="0" y="0"/>
            <a:ext cx="9144000" cy="2569200"/>
          </a:xfrm>
          <a:prstGeom prst="rect">
            <a:avLst/>
          </a:prstGeom>
          <a:solidFill>
            <a:srgbClr val="C6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3"/>
          <p:cNvSpPr txBox="1"/>
          <p:nvPr/>
        </p:nvSpPr>
        <p:spPr>
          <a:xfrm>
            <a:off x="3827050" y="1585625"/>
            <a:ext cx="28188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3"/>
          <p:cNvSpPr/>
          <p:nvPr/>
        </p:nvSpPr>
        <p:spPr>
          <a:xfrm rot="120033">
            <a:off x="1690099" y="199142"/>
            <a:ext cx="1641400" cy="4412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PostgreSQL Database</a:t>
            </a:r>
            <a:endParaRPr sz="1300"/>
          </a:p>
        </p:txBody>
      </p:sp>
      <p:sp>
        <p:nvSpPr>
          <p:cNvPr id="228" name="Google Shape;228;p23"/>
          <p:cNvSpPr/>
          <p:nvPr/>
        </p:nvSpPr>
        <p:spPr>
          <a:xfrm rot="-240199">
            <a:off x="59653" y="130318"/>
            <a:ext cx="1800493" cy="578918"/>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Behind the Scenes Backend</a:t>
            </a:r>
            <a:endParaRPr b="1"/>
          </a:p>
        </p:txBody>
      </p:sp>
      <p:pic>
        <p:nvPicPr>
          <p:cNvPr id="229" name="Google Shape;229;p23"/>
          <p:cNvPicPr preferRelativeResize="0"/>
          <p:nvPr/>
        </p:nvPicPr>
        <p:blipFill>
          <a:blip r:embed="rId4">
            <a:alphaModFix/>
          </a:blip>
          <a:stretch>
            <a:fillRect/>
          </a:stretch>
        </p:blipFill>
        <p:spPr>
          <a:xfrm>
            <a:off x="821602" y="973725"/>
            <a:ext cx="5587234" cy="3960249"/>
          </a:xfrm>
          <a:prstGeom prst="rect">
            <a:avLst/>
          </a:prstGeom>
          <a:noFill/>
          <a:ln>
            <a:noFill/>
          </a:ln>
        </p:spPr>
      </p:pic>
      <p:sp>
        <p:nvSpPr>
          <p:cNvPr id="230" name="Google Shape;230;p23"/>
          <p:cNvSpPr/>
          <p:nvPr/>
        </p:nvSpPr>
        <p:spPr>
          <a:xfrm rot="-1499554">
            <a:off x="4789327" y="1219837"/>
            <a:ext cx="2219641" cy="703289"/>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List of relations / tables</a:t>
            </a:r>
            <a:endParaRPr sz="1000"/>
          </a:p>
        </p:txBody>
      </p:sp>
      <p:sp>
        <p:nvSpPr>
          <p:cNvPr id="231" name="Google Shape;231;p23"/>
          <p:cNvSpPr/>
          <p:nvPr/>
        </p:nvSpPr>
        <p:spPr>
          <a:xfrm>
            <a:off x="6365475" y="2853611"/>
            <a:ext cx="2362200" cy="7032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rPr>
              <a:t>Querying user list &amp; card sets.</a:t>
            </a:r>
            <a:endParaRPr/>
          </a:p>
        </p:txBody>
      </p:sp>
      <p:sp>
        <p:nvSpPr>
          <p:cNvPr id="232" name="Google Shape;232;p23"/>
          <p:cNvSpPr/>
          <p:nvPr/>
        </p:nvSpPr>
        <p:spPr>
          <a:xfrm>
            <a:off x="6096000" y="3841200"/>
            <a:ext cx="2771700" cy="10263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rPr>
              <a:t>Joining tables to get users who have card sets, which list email, associated card sets, and the access type.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36" name="Shape 236"/>
        <p:cNvGrpSpPr/>
        <p:nvPr/>
      </p:nvGrpSpPr>
      <p:grpSpPr>
        <a:xfrm>
          <a:off x="0" y="0"/>
          <a:ext cx="0" cy="0"/>
          <a:chOff x="0" y="0"/>
          <a:chExt cx="0" cy="0"/>
        </a:xfrm>
      </p:grpSpPr>
      <p:pic>
        <p:nvPicPr>
          <p:cNvPr id="237" name="Google Shape;237;p24"/>
          <p:cNvPicPr preferRelativeResize="0"/>
          <p:nvPr/>
        </p:nvPicPr>
        <p:blipFill rotWithShape="1">
          <a:blip r:embed="rId3">
            <a:alphaModFix/>
          </a:blip>
          <a:srcRect b="0" l="0" r="0" t="60663"/>
          <a:stretch/>
        </p:blipFill>
        <p:spPr>
          <a:xfrm>
            <a:off x="0" y="2569199"/>
            <a:ext cx="9143999" cy="2569200"/>
          </a:xfrm>
          <a:prstGeom prst="rect">
            <a:avLst/>
          </a:prstGeom>
          <a:noFill/>
          <a:ln>
            <a:noFill/>
          </a:ln>
        </p:spPr>
      </p:pic>
      <p:sp>
        <p:nvSpPr>
          <p:cNvPr id="238" name="Google Shape;238;p24"/>
          <p:cNvSpPr/>
          <p:nvPr/>
        </p:nvSpPr>
        <p:spPr>
          <a:xfrm>
            <a:off x="0" y="0"/>
            <a:ext cx="9144000" cy="2569200"/>
          </a:xfrm>
          <a:prstGeom prst="rect">
            <a:avLst/>
          </a:prstGeom>
          <a:solidFill>
            <a:srgbClr val="C6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4"/>
          <p:cNvSpPr txBox="1"/>
          <p:nvPr/>
        </p:nvSpPr>
        <p:spPr>
          <a:xfrm>
            <a:off x="3827050" y="1585625"/>
            <a:ext cx="28188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4"/>
          <p:cNvSpPr/>
          <p:nvPr/>
        </p:nvSpPr>
        <p:spPr>
          <a:xfrm rot="120033">
            <a:off x="1684550" y="199045"/>
            <a:ext cx="1641400" cy="75706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PostgreSQL Database</a:t>
            </a:r>
            <a:br>
              <a:rPr lang="en" sz="1300"/>
            </a:br>
            <a:r>
              <a:rPr lang="en" sz="900"/>
              <a:t>(via pgAdmin 4)</a:t>
            </a:r>
            <a:endParaRPr sz="900"/>
          </a:p>
        </p:txBody>
      </p:sp>
      <p:sp>
        <p:nvSpPr>
          <p:cNvPr id="241" name="Google Shape;241;p24"/>
          <p:cNvSpPr/>
          <p:nvPr/>
        </p:nvSpPr>
        <p:spPr>
          <a:xfrm rot="-240199">
            <a:off x="59653" y="130318"/>
            <a:ext cx="1800493" cy="578918"/>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Behind the Scenes Backend</a:t>
            </a:r>
            <a:endParaRPr b="1"/>
          </a:p>
        </p:txBody>
      </p:sp>
      <p:pic>
        <p:nvPicPr>
          <p:cNvPr id="242" name="Google Shape;242;p24"/>
          <p:cNvPicPr preferRelativeResize="0"/>
          <p:nvPr/>
        </p:nvPicPr>
        <p:blipFill>
          <a:blip r:embed="rId4">
            <a:alphaModFix/>
          </a:blip>
          <a:stretch>
            <a:fillRect/>
          </a:stretch>
        </p:blipFill>
        <p:spPr>
          <a:xfrm>
            <a:off x="1107450" y="1337300"/>
            <a:ext cx="6929100" cy="1196313"/>
          </a:xfrm>
          <a:prstGeom prst="rect">
            <a:avLst/>
          </a:prstGeom>
          <a:noFill/>
          <a:ln>
            <a:noFill/>
          </a:ln>
        </p:spPr>
      </p:pic>
      <p:pic>
        <p:nvPicPr>
          <p:cNvPr id="243" name="Google Shape;243;p24"/>
          <p:cNvPicPr preferRelativeResize="0"/>
          <p:nvPr/>
        </p:nvPicPr>
        <p:blipFill>
          <a:blip r:embed="rId5">
            <a:alphaModFix/>
          </a:blip>
          <a:stretch>
            <a:fillRect/>
          </a:stretch>
        </p:blipFill>
        <p:spPr>
          <a:xfrm>
            <a:off x="1107450" y="2746549"/>
            <a:ext cx="6929101" cy="1725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47" name="Shape 247"/>
        <p:cNvGrpSpPr/>
        <p:nvPr/>
      </p:nvGrpSpPr>
      <p:grpSpPr>
        <a:xfrm>
          <a:off x="0" y="0"/>
          <a:ext cx="0" cy="0"/>
          <a:chOff x="0" y="0"/>
          <a:chExt cx="0" cy="0"/>
        </a:xfrm>
      </p:grpSpPr>
      <p:pic>
        <p:nvPicPr>
          <p:cNvPr id="248" name="Google Shape;248;p25"/>
          <p:cNvPicPr preferRelativeResize="0"/>
          <p:nvPr/>
        </p:nvPicPr>
        <p:blipFill rotWithShape="1">
          <a:blip r:embed="rId3">
            <a:alphaModFix/>
          </a:blip>
          <a:srcRect b="0" l="0" r="0" t="60663"/>
          <a:stretch/>
        </p:blipFill>
        <p:spPr>
          <a:xfrm>
            <a:off x="0" y="2569199"/>
            <a:ext cx="9143999" cy="2569200"/>
          </a:xfrm>
          <a:prstGeom prst="rect">
            <a:avLst/>
          </a:prstGeom>
          <a:noFill/>
          <a:ln>
            <a:noFill/>
          </a:ln>
        </p:spPr>
      </p:pic>
      <p:sp>
        <p:nvSpPr>
          <p:cNvPr id="249" name="Google Shape;249;p25"/>
          <p:cNvSpPr/>
          <p:nvPr/>
        </p:nvSpPr>
        <p:spPr>
          <a:xfrm>
            <a:off x="0" y="0"/>
            <a:ext cx="9144000" cy="2569200"/>
          </a:xfrm>
          <a:prstGeom prst="rect">
            <a:avLst/>
          </a:prstGeom>
          <a:solidFill>
            <a:srgbClr val="C6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5"/>
          <p:cNvSpPr txBox="1"/>
          <p:nvPr/>
        </p:nvSpPr>
        <p:spPr>
          <a:xfrm>
            <a:off x="3827050" y="1585625"/>
            <a:ext cx="28188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5"/>
          <p:cNvSpPr/>
          <p:nvPr/>
        </p:nvSpPr>
        <p:spPr>
          <a:xfrm rot="120033">
            <a:off x="1684550" y="199045"/>
            <a:ext cx="1641400" cy="75706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PostgreSQL Database</a:t>
            </a:r>
            <a:br>
              <a:rPr lang="en" sz="1300"/>
            </a:br>
            <a:r>
              <a:rPr lang="en" sz="900">
                <a:solidFill>
                  <a:schemeClr val="dk1"/>
                </a:solidFill>
              </a:rPr>
              <a:t>(via pgAdmin 4)</a:t>
            </a:r>
            <a:endParaRPr sz="900"/>
          </a:p>
        </p:txBody>
      </p:sp>
      <p:sp>
        <p:nvSpPr>
          <p:cNvPr id="252" name="Google Shape;252;p25"/>
          <p:cNvSpPr/>
          <p:nvPr/>
        </p:nvSpPr>
        <p:spPr>
          <a:xfrm rot="-240199">
            <a:off x="59653" y="130318"/>
            <a:ext cx="1800493" cy="578918"/>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Behind the Scenes Backend</a:t>
            </a:r>
            <a:endParaRPr b="1"/>
          </a:p>
        </p:txBody>
      </p:sp>
      <p:pic>
        <p:nvPicPr>
          <p:cNvPr id="253" name="Google Shape;253;p25"/>
          <p:cNvPicPr preferRelativeResize="0"/>
          <p:nvPr/>
        </p:nvPicPr>
        <p:blipFill>
          <a:blip r:embed="rId4">
            <a:alphaModFix/>
          </a:blip>
          <a:stretch>
            <a:fillRect/>
          </a:stretch>
        </p:blipFill>
        <p:spPr>
          <a:xfrm>
            <a:off x="723338" y="1472750"/>
            <a:ext cx="7697324" cy="2449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57" name="Shape 257"/>
        <p:cNvGrpSpPr/>
        <p:nvPr/>
      </p:nvGrpSpPr>
      <p:grpSpPr>
        <a:xfrm>
          <a:off x="0" y="0"/>
          <a:ext cx="0" cy="0"/>
          <a:chOff x="0" y="0"/>
          <a:chExt cx="0" cy="0"/>
        </a:xfrm>
      </p:grpSpPr>
      <p:pic>
        <p:nvPicPr>
          <p:cNvPr id="258" name="Google Shape;258;p26"/>
          <p:cNvPicPr preferRelativeResize="0"/>
          <p:nvPr/>
        </p:nvPicPr>
        <p:blipFill rotWithShape="1">
          <a:blip r:embed="rId3">
            <a:alphaModFix/>
          </a:blip>
          <a:srcRect b="0" l="0" r="0" t="60663"/>
          <a:stretch/>
        </p:blipFill>
        <p:spPr>
          <a:xfrm>
            <a:off x="0" y="2574324"/>
            <a:ext cx="9143999" cy="2569200"/>
          </a:xfrm>
          <a:prstGeom prst="rect">
            <a:avLst/>
          </a:prstGeom>
          <a:noFill/>
          <a:ln>
            <a:noFill/>
          </a:ln>
        </p:spPr>
      </p:pic>
      <p:sp>
        <p:nvSpPr>
          <p:cNvPr id="259" name="Google Shape;259;p26"/>
          <p:cNvSpPr/>
          <p:nvPr/>
        </p:nvSpPr>
        <p:spPr>
          <a:xfrm>
            <a:off x="0" y="0"/>
            <a:ext cx="9144000" cy="2569200"/>
          </a:xfrm>
          <a:prstGeom prst="rect">
            <a:avLst/>
          </a:prstGeom>
          <a:solidFill>
            <a:srgbClr val="B7E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6"/>
          <p:cNvSpPr/>
          <p:nvPr/>
        </p:nvSpPr>
        <p:spPr>
          <a:xfrm rot="120033">
            <a:off x="1358799" y="157742"/>
            <a:ext cx="1641400" cy="4412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Routes</a:t>
            </a:r>
            <a:endParaRPr/>
          </a:p>
        </p:txBody>
      </p:sp>
      <p:sp>
        <p:nvSpPr>
          <p:cNvPr id="261" name="Google Shape;261;p26"/>
          <p:cNvSpPr/>
          <p:nvPr/>
        </p:nvSpPr>
        <p:spPr>
          <a:xfrm rot="-240199">
            <a:off x="59653" y="130318"/>
            <a:ext cx="1800493" cy="578918"/>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Behind the Scenes Backend</a:t>
            </a:r>
            <a:endParaRPr b="1"/>
          </a:p>
        </p:txBody>
      </p:sp>
      <p:sp>
        <p:nvSpPr>
          <p:cNvPr id="262" name="Google Shape;262;p26"/>
          <p:cNvSpPr/>
          <p:nvPr/>
        </p:nvSpPr>
        <p:spPr>
          <a:xfrm rot="-60000">
            <a:off x="2546478" y="215363"/>
            <a:ext cx="1598643" cy="558988"/>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100"/>
              <a:t>Login &amp; User Profile</a:t>
            </a:r>
            <a:endParaRPr i="1" sz="1100"/>
          </a:p>
          <a:p>
            <a:pPr indent="0" lvl="0" marL="0" rtl="0" algn="ctr">
              <a:spcBef>
                <a:spcPts val="0"/>
              </a:spcBef>
              <a:spcAft>
                <a:spcPts val="0"/>
              </a:spcAft>
              <a:buNone/>
            </a:pPr>
            <a:r>
              <a:rPr i="1" lang="en" sz="1100"/>
              <a:t>(Using Express &amp; Node.js)</a:t>
            </a:r>
            <a:endParaRPr i="1" sz="1100"/>
          </a:p>
        </p:txBody>
      </p:sp>
      <p:pic>
        <p:nvPicPr>
          <p:cNvPr id="263" name="Google Shape;263;p26"/>
          <p:cNvPicPr preferRelativeResize="0"/>
          <p:nvPr/>
        </p:nvPicPr>
        <p:blipFill>
          <a:blip r:embed="rId4">
            <a:alphaModFix/>
          </a:blip>
          <a:stretch>
            <a:fillRect/>
          </a:stretch>
        </p:blipFill>
        <p:spPr>
          <a:xfrm>
            <a:off x="388525" y="882825"/>
            <a:ext cx="4016350" cy="3781099"/>
          </a:xfrm>
          <a:prstGeom prst="rect">
            <a:avLst/>
          </a:prstGeom>
          <a:noFill/>
          <a:ln>
            <a:noFill/>
          </a:ln>
        </p:spPr>
      </p:pic>
      <p:sp>
        <p:nvSpPr>
          <p:cNvPr id="264" name="Google Shape;264;p26"/>
          <p:cNvSpPr/>
          <p:nvPr/>
        </p:nvSpPr>
        <p:spPr>
          <a:xfrm>
            <a:off x="3307525" y="833450"/>
            <a:ext cx="1572300" cy="849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Routes for sign-up and login.</a:t>
            </a:r>
            <a:endParaRPr sz="800"/>
          </a:p>
        </p:txBody>
      </p:sp>
      <p:pic>
        <p:nvPicPr>
          <p:cNvPr id="265" name="Google Shape;265;p26"/>
          <p:cNvPicPr preferRelativeResize="0"/>
          <p:nvPr/>
        </p:nvPicPr>
        <p:blipFill>
          <a:blip r:embed="rId5">
            <a:alphaModFix/>
          </a:blip>
          <a:stretch>
            <a:fillRect/>
          </a:stretch>
        </p:blipFill>
        <p:spPr>
          <a:xfrm>
            <a:off x="5205950" y="247750"/>
            <a:ext cx="3730675" cy="4139750"/>
          </a:xfrm>
          <a:prstGeom prst="rect">
            <a:avLst/>
          </a:prstGeom>
          <a:noFill/>
          <a:ln>
            <a:noFill/>
          </a:ln>
        </p:spPr>
      </p:pic>
      <p:sp>
        <p:nvSpPr>
          <p:cNvPr id="266" name="Google Shape;266;p26"/>
          <p:cNvSpPr/>
          <p:nvPr/>
        </p:nvSpPr>
        <p:spPr>
          <a:xfrm>
            <a:off x="4268575" y="1759525"/>
            <a:ext cx="1476300" cy="1488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To retrieve sets of flash cards, update/delete cards</a:t>
            </a:r>
            <a:endParaRPr sz="1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70" name="Shape 270"/>
        <p:cNvGrpSpPr/>
        <p:nvPr/>
      </p:nvGrpSpPr>
      <p:grpSpPr>
        <a:xfrm>
          <a:off x="0" y="0"/>
          <a:ext cx="0" cy="0"/>
          <a:chOff x="0" y="0"/>
          <a:chExt cx="0" cy="0"/>
        </a:xfrm>
      </p:grpSpPr>
      <p:pic>
        <p:nvPicPr>
          <p:cNvPr id="271" name="Google Shape;271;p27"/>
          <p:cNvPicPr preferRelativeResize="0"/>
          <p:nvPr/>
        </p:nvPicPr>
        <p:blipFill rotWithShape="1">
          <a:blip r:embed="rId3">
            <a:alphaModFix/>
          </a:blip>
          <a:srcRect b="0" l="0" r="0" t="60663"/>
          <a:stretch/>
        </p:blipFill>
        <p:spPr>
          <a:xfrm>
            <a:off x="0" y="2569199"/>
            <a:ext cx="9143999" cy="2569200"/>
          </a:xfrm>
          <a:prstGeom prst="rect">
            <a:avLst/>
          </a:prstGeom>
          <a:noFill/>
          <a:ln>
            <a:noFill/>
          </a:ln>
        </p:spPr>
      </p:pic>
      <p:sp>
        <p:nvSpPr>
          <p:cNvPr id="272" name="Google Shape;272;p27"/>
          <p:cNvSpPr/>
          <p:nvPr/>
        </p:nvSpPr>
        <p:spPr>
          <a:xfrm>
            <a:off x="0" y="0"/>
            <a:ext cx="9144000" cy="2569200"/>
          </a:xfrm>
          <a:prstGeom prst="rect">
            <a:avLst/>
          </a:prstGeom>
          <a:solidFill>
            <a:srgbClr val="B7E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7"/>
          <p:cNvSpPr/>
          <p:nvPr/>
        </p:nvSpPr>
        <p:spPr>
          <a:xfrm rot="120033">
            <a:off x="1358799" y="157742"/>
            <a:ext cx="1641400" cy="4412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Routes</a:t>
            </a:r>
            <a:endParaRPr/>
          </a:p>
        </p:txBody>
      </p:sp>
      <p:sp>
        <p:nvSpPr>
          <p:cNvPr id="274" name="Google Shape;274;p27"/>
          <p:cNvSpPr/>
          <p:nvPr/>
        </p:nvSpPr>
        <p:spPr>
          <a:xfrm rot="-240199">
            <a:off x="59653" y="130318"/>
            <a:ext cx="1800493" cy="578918"/>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Behind the Scenes Backend</a:t>
            </a:r>
            <a:endParaRPr b="1"/>
          </a:p>
        </p:txBody>
      </p:sp>
      <p:sp>
        <p:nvSpPr>
          <p:cNvPr id="275" name="Google Shape;275;p27"/>
          <p:cNvSpPr/>
          <p:nvPr/>
        </p:nvSpPr>
        <p:spPr>
          <a:xfrm rot="-60153">
            <a:off x="2545273" y="214766"/>
            <a:ext cx="1663155" cy="424866"/>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000">
                <a:solidFill>
                  <a:schemeClr val="dk1"/>
                </a:solidFill>
              </a:rPr>
              <a:t>API Request &amp; Response With Postman</a:t>
            </a:r>
            <a:endParaRPr i="1" sz="1100"/>
          </a:p>
        </p:txBody>
      </p:sp>
      <p:pic>
        <p:nvPicPr>
          <p:cNvPr id="276" name="Google Shape;276;p27"/>
          <p:cNvPicPr preferRelativeResize="0"/>
          <p:nvPr/>
        </p:nvPicPr>
        <p:blipFill>
          <a:blip r:embed="rId4">
            <a:alphaModFix/>
          </a:blip>
          <a:stretch>
            <a:fillRect/>
          </a:stretch>
        </p:blipFill>
        <p:spPr>
          <a:xfrm>
            <a:off x="436975" y="925738"/>
            <a:ext cx="4135024" cy="3400974"/>
          </a:xfrm>
          <a:prstGeom prst="rect">
            <a:avLst/>
          </a:prstGeom>
          <a:noFill/>
          <a:ln>
            <a:noFill/>
          </a:ln>
        </p:spPr>
      </p:pic>
      <p:sp>
        <p:nvSpPr>
          <p:cNvPr id="277" name="Google Shape;277;p27"/>
          <p:cNvSpPr/>
          <p:nvPr/>
        </p:nvSpPr>
        <p:spPr>
          <a:xfrm>
            <a:off x="1314600" y="4598300"/>
            <a:ext cx="1729800" cy="3714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Sign up process for John Boe.</a:t>
            </a:r>
            <a:endParaRPr sz="1100"/>
          </a:p>
        </p:txBody>
      </p:sp>
      <p:pic>
        <p:nvPicPr>
          <p:cNvPr id="278" name="Google Shape;278;p27"/>
          <p:cNvPicPr preferRelativeResize="0"/>
          <p:nvPr/>
        </p:nvPicPr>
        <p:blipFill>
          <a:blip r:embed="rId5">
            <a:alphaModFix/>
          </a:blip>
          <a:stretch>
            <a:fillRect/>
          </a:stretch>
        </p:blipFill>
        <p:spPr>
          <a:xfrm>
            <a:off x="4901148" y="912425"/>
            <a:ext cx="3873327" cy="3400976"/>
          </a:xfrm>
          <a:prstGeom prst="rect">
            <a:avLst/>
          </a:prstGeom>
          <a:noFill/>
          <a:ln>
            <a:noFill/>
          </a:ln>
        </p:spPr>
      </p:pic>
      <p:sp>
        <p:nvSpPr>
          <p:cNvPr id="279" name="Google Shape;279;p27"/>
          <p:cNvSpPr/>
          <p:nvPr/>
        </p:nvSpPr>
        <p:spPr>
          <a:xfrm>
            <a:off x="5972913" y="4598300"/>
            <a:ext cx="1729800" cy="3714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Login authentication for Sum Guy.</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83" name="Shape 283"/>
        <p:cNvGrpSpPr/>
        <p:nvPr/>
      </p:nvGrpSpPr>
      <p:grpSpPr>
        <a:xfrm>
          <a:off x="0" y="0"/>
          <a:ext cx="0" cy="0"/>
          <a:chOff x="0" y="0"/>
          <a:chExt cx="0" cy="0"/>
        </a:xfrm>
      </p:grpSpPr>
      <p:pic>
        <p:nvPicPr>
          <p:cNvPr id="284" name="Google Shape;284;p28"/>
          <p:cNvPicPr preferRelativeResize="0"/>
          <p:nvPr/>
        </p:nvPicPr>
        <p:blipFill rotWithShape="1">
          <a:blip r:embed="rId3">
            <a:alphaModFix/>
          </a:blip>
          <a:srcRect b="0" l="0" r="0" t="60663"/>
          <a:stretch/>
        </p:blipFill>
        <p:spPr>
          <a:xfrm>
            <a:off x="0" y="2574324"/>
            <a:ext cx="9143999" cy="2569200"/>
          </a:xfrm>
          <a:prstGeom prst="rect">
            <a:avLst/>
          </a:prstGeom>
          <a:noFill/>
          <a:ln>
            <a:noFill/>
          </a:ln>
        </p:spPr>
      </p:pic>
      <p:sp>
        <p:nvSpPr>
          <p:cNvPr id="285" name="Google Shape;285;p28"/>
          <p:cNvSpPr/>
          <p:nvPr/>
        </p:nvSpPr>
        <p:spPr>
          <a:xfrm>
            <a:off x="0" y="0"/>
            <a:ext cx="9144000" cy="2569200"/>
          </a:xfrm>
          <a:prstGeom prst="rect">
            <a:avLst/>
          </a:prstGeom>
          <a:solidFill>
            <a:srgbClr val="B7E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8"/>
          <p:cNvSpPr/>
          <p:nvPr/>
        </p:nvSpPr>
        <p:spPr>
          <a:xfrm rot="120033">
            <a:off x="1358799" y="157742"/>
            <a:ext cx="1641400" cy="4412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Routes</a:t>
            </a:r>
            <a:endParaRPr/>
          </a:p>
        </p:txBody>
      </p:sp>
      <p:sp>
        <p:nvSpPr>
          <p:cNvPr id="287" name="Google Shape;287;p28"/>
          <p:cNvSpPr/>
          <p:nvPr/>
        </p:nvSpPr>
        <p:spPr>
          <a:xfrm rot="-240199">
            <a:off x="59653" y="130318"/>
            <a:ext cx="1800493" cy="578918"/>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Behind the Scenes Backend</a:t>
            </a:r>
            <a:endParaRPr b="1"/>
          </a:p>
        </p:txBody>
      </p:sp>
      <p:sp>
        <p:nvSpPr>
          <p:cNvPr id="288" name="Google Shape;288;p28"/>
          <p:cNvSpPr/>
          <p:nvPr/>
        </p:nvSpPr>
        <p:spPr>
          <a:xfrm rot="-60153">
            <a:off x="2545273" y="214766"/>
            <a:ext cx="1663155" cy="424866"/>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000"/>
              <a:t>API Request &amp; Response</a:t>
            </a:r>
            <a:r>
              <a:rPr i="1" lang="en" sz="1000"/>
              <a:t> With Postman</a:t>
            </a:r>
            <a:endParaRPr i="1" sz="1000"/>
          </a:p>
        </p:txBody>
      </p:sp>
      <p:pic>
        <p:nvPicPr>
          <p:cNvPr id="289" name="Google Shape;289;p28"/>
          <p:cNvPicPr preferRelativeResize="0"/>
          <p:nvPr/>
        </p:nvPicPr>
        <p:blipFill>
          <a:blip r:embed="rId4">
            <a:alphaModFix/>
          </a:blip>
          <a:stretch>
            <a:fillRect/>
          </a:stretch>
        </p:blipFill>
        <p:spPr>
          <a:xfrm>
            <a:off x="442500" y="983050"/>
            <a:ext cx="4057674" cy="3286900"/>
          </a:xfrm>
          <a:prstGeom prst="rect">
            <a:avLst/>
          </a:prstGeom>
          <a:noFill/>
          <a:ln>
            <a:noFill/>
          </a:ln>
        </p:spPr>
      </p:pic>
      <p:pic>
        <p:nvPicPr>
          <p:cNvPr id="290" name="Google Shape;290;p28"/>
          <p:cNvPicPr preferRelativeResize="0"/>
          <p:nvPr/>
        </p:nvPicPr>
        <p:blipFill>
          <a:blip r:embed="rId5">
            <a:alphaModFix/>
          </a:blip>
          <a:stretch>
            <a:fillRect/>
          </a:stretch>
        </p:blipFill>
        <p:spPr>
          <a:xfrm>
            <a:off x="4899100" y="983050"/>
            <a:ext cx="3787121" cy="3286900"/>
          </a:xfrm>
          <a:prstGeom prst="rect">
            <a:avLst/>
          </a:prstGeom>
          <a:noFill/>
          <a:ln>
            <a:noFill/>
          </a:ln>
        </p:spPr>
      </p:pic>
      <p:sp>
        <p:nvSpPr>
          <p:cNvPr id="291" name="Google Shape;291;p28"/>
          <p:cNvSpPr/>
          <p:nvPr/>
        </p:nvSpPr>
        <p:spPr>
          <a:xfrm>
            <a:off x="1707538" y="4481625"/>
            <a:ext cx="1527600" cy="498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Getting the library set of cards.</a:t>
            </a:r>
            <a:endParaRPr sz="1100"/>
          </a:p>
        </p:txBody>
      </p:sp>
      <p:sp>
        <p:nvSpPr>
          <p:cNvPr id="292" name="Google Shape;292;p28"/>
          <p:cNvSpPr/>
          <p:nvPr/>
        </p:nvSpPr>
        <p:spPr>
          <a:xfrm>
            <a:off x="6028863" y="4481625"/>
            <a:ext cx="1527600" cy="498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Then </a:t>
            </a:r>
            <a:r>
              <a:rPr lang="en" sz="1100"/>
              <a:t>a list of cards from a set.</a:t>
            </a:r>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96" name="Shape 296"/>
        <p:cNvGrpSpPr/>
        <p:nvPr/>
      </p:nvGrpSpPr>
      <p:grpSpPr>
        <a:xfrm>
          <a:off x="0" y="0"/>
          <a:ext cx="0" cy="0"/>
          <a:chOff x="0" y="0"/>
          <a:chExt cx="0" cy="0"/>
        </a:xfrm>
      </p:grpSpPr>
      <p:pic>
        <p:nvPicPr>
          <p:cNvPr id="297" name="Google Shape;297;p29"/>
          <p:cNvPicPr preferRelativeResize="0"/>
          <p:nvPr/>
        </p:nvPicPr>
        <p:blipFill rotWithShape="1">
          <a:blip r:embed="rId3">
            <a:alphaModFix/>
          </a:blip>
          <a:srcRect b="0" l="0" r="0" t="60663"/>
          <a:stretch/>
        </p:blipFill>
        <p:spPr>
          <a:xfrm>
            <a:off x="0" y="2574324"/>
            <a:ext cx="9143999" cy="2569200"/>
          </a:xfrm>
          <a:prstGeom prst="rect">
            <a:avLst/>
          </a:prstGeom>
          <a:noFill/>
          <a:ln>
            <a:noFill/>
          </a:ln>
        </p:spPr>
      </p:pic>
      <p:sp>
        <p:nvSpPr>
          <p:cNvPr id="298" name="Google Shape;298;p29"/>
          <p:cNvSpPr/>
          <p:nvPr/>
        </p:nvSpPr>
        <p:spPr>
          <a:xfrm>
            <a:off x="0" y="0"/>
            <a:ext cx="9144000" cy="2569200"/>
          </a:xfrm>
          <a:prstGeom prst="rect">
            <a:avLst/>
          </a:prstGeom>
          <a:solidFill>
            <a:srgbClr val="B7E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9"/>
          <p:cNvSpPr/>
          <p:nvPr/>
        </p:nvSpPr>
        <p:spPr>
          <a:xfrm rot="120033">
            <a:off x="1358799" y="157742"/>
            <a:ext cx="1641400" cy="4412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Routes</a:t>
            </a:r>
            <a:endParaRPr/>
          </a:p>
        </p:txBody>
      </p:sp>
      <p:sp>
        <p:nvSpPr>
          <p:cNvPr id="300" name="Google Shape;300;p29"/>
          <p:cNvSpPr/>
          <p:nvPr/>
        </p:nvSpPr>
        <p:spPr>
          <a:xfrm rot="-240199">
            <a:off x="59653" y="130318"/>
            <a:ext cx="1800493" cy="578918"/>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Behind the Scenes Backend</a:t>
            </a:r>
            <a:endParaRPr b="1"/>
          </a:p>
        </p:txBody>
      </p:sp>
      <p:sp>
        <p:nvSpPr>
          <p:cNvPr id="301" name="Google Shape;301;p29"/>
          <p:cNvSpPr/>
          <p:nvPr/>
        </p:nvSpPr>
        <p:spPr>
          <a:xfrm rot="-60153">
            <a:off x="2545273" y="214766"/>
            <a:ext cx="1663155" cy="424866"/>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1000">
                <a:solidFill>
                  <a:schemeClr val="dk1"/>
                </a:solidFill>
              </a:rPr>
              <a:t>API Request &amp; Response With Postman</a:t>
            </a:r>
            <a:endParaRPr i="1" sz="1100"/>
          </a:p>
        </p:txBody>
      </p:sp>
      <p:pic>
        <p:nvPicPr>
          <p:cNvPr id="302" name="Google Shape;302;p29"/>
          <p:cNvPicPr preferRelativeResize="0"/>
          <p:nvPr/>
        </p:nvPicPr>
        <p:blipFill>
          <a:blip r:embed="rId4">
            <a:alphaModFix/>
          </a:blip>
          <a:stretch>
            <a:fillRect/>
          </a:stretch>
        </p:blipFill>
        <p:spPr>
          <a:xfrm>
            <a:off x="4924482" y="868575"/>
            <a:ext cx="4021618" cy="3273399"/>
          </a:xfrm>
          <a:prstGeom prst="rect">
            <a:avLst/>
          </a:prstGeom>
          <a:noFill/>
          <a:ln>
            <a:noFill/>
          </a:ln>
        </p:spPr>
      </p:pic>
      <p:sp>
        <p:nvSpPr>
          <p:cNvPr id="303" name="Google Shape;303;p29"/>
          <p:cNvSpPr/>
          <p:nvPr/>
        </p:nvSpPr>
        <p:spPr>
          <a:xfrm>
            <a:off x="1596050" y="4458650"/>
            <a:ext cx="1670400" cy="453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Create a new card set.</a:t>
            </a:r>
            <a:endParaRPr sz="1100"/>
          </a:p>
        </p:txBody>
      </p:sp>
      <p:pic>
        <p:nvPicPr>
          <p:cNvPr id="304" name="Google Shape;304;p29"/>
          <p:cNvPicPr preferRelativeResize="0"/>
          <p:nvPr/>
        </p:nvPicPr>
        <p:blipFill>
          <a:blip r:embed="rId5">
            <a:alphaModFix/>
          </a:blip>
          <a:stretch>
            <a:fillRect/>
          </a:stretch>
        </p:blipFill>
        <p:spPr>
          <a:xfrm>
            <a:off x="254850" y="868575"/>
            <a:ext cx="4352800" cy="3273400"/>
          </a:xfrm>
          <a:prstGeom prst="rect">
            <a:avLst/>
          </a:prstGeom>
          <a:noFill/>
          <a:ln>
            <a:noFill/>
          </a:ln>
        </p:spPr>
      </p:pic>
      <p:sp>
        <p:nvSpPr>
          <p:cNvPr id="305" name="Google Shape;305;p29"/>
          <p:cNvSpPr/>
          <p:nvPr/>
        </p:nvSpPr>
        <p:spPr>
          <a:xfrm>
            <a:off x="6100088" y="4458650"/>
            <a:ext cx="1670400" cy="453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Update title and access for a card set.</a:t>
            </a:r>
            <a:endParaRPr sz="1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09" name="Shape 309"/>
        <p:cNvGrpSpPr/>
        <p:nvPr/>
      </p:nvGrpSpPr>
      <p:grpSpPr>
        <a:xfrm>
          <a:off x="0" y="0"/>
          <a:ext cx="0" cy="0"/>
          <a:chOff x="0" y="0"/>
          <a:chExt cx="0" cy="0"/>
        </a:xfrm>
      </p:grpSpPr>
      <p:pic>
        <p:nvPicPr>
          <p:cNvPr id="310" name="Google Shape;310;p30"/>
          <p:cNvPicPr preferRelativeResize="0"/>
          <p:nvPr/>
        </p:nvPicPr>
        <p:blipFill rotWithShape="1">
          <a:blip r:embed="rId3">
            <a:alphaModFix/>
          </a:blip>
          <a:srcRect b="0" l="0" r="0" t="60663"/>
          <a:stretch/>
        </p:blipFill>
        <p:spPr>
          <a:xfrm>
            <a:off x="0" y="2569199"/>
            <a:ext cx="9143999" cy="2569200"/>
          </a:xfrm>
          <a:prstGeom prst="rect">
            <a:avLst/>
          </a:prstGeom>
          <a:noFill/>
          <a:ln>
            <a:noFill/>
          </a:ln>
        </p:spPr>
      </p:pic>
      <p:sp>
        <p:nvSpPr>
          <p:cNvPr id="311" name="Google Shape;311;p30"/>
          <p:cNvSpPr/>
          <p:nvPr/>
        </p:nvSpPr>
        <p:spPr>
          <a:xfrm>
            <a:off x="0" y="0"/>
            <a:ext cx="9144000" cy="25692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0"/>
          <p:cNvSpPr/>
          <p:nvPr/>
        </p:nvSpPr>
        <p:spPr>
          <a:xfrm rot="118693">
            <a:off x="55449" y="145093"/>
            <a:ext cx="1260151" cy="4424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p>
          <a:p>
            <a:pPr indent="0" lvl="0" marL="0" rtl="0" algn="ctr">
              <a:spcBef>
                <a:spcPts val="0"/>
              </a:spcBef>
              <a:spcAft>
                <a:spcPts val="0"/>
              </a:spcAft>
              <a:buNone/>
            </a:pPr>
            <a:r>
              <a:rPr b="1" lang="en" sz="1200"/>
              <a:t>(in action)</a:t>
            </a:r>
            <a:endParaRPr b="1" sz="1200"/>
          </a:p>
        </p:txBody>
      </p:sp>
      <p:sp>
        <p:nvSpPr>
          <p:cNvPr id="313" name="Google Shape;313;p30"/>
          <p:cNvSpPr/>
          <p:nvPr/>
        </p:nvSpPr>
        <p:spPr>
          <a:xfrm rot="-239788">
            <a:off x="55539" y="150680"/>
            <a:ext cx="1222473"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p:txBody>
      </p:sp>
      <p:sp>
        <p:nvSpPr>
          <p:cNvPr id="314" name="Google Shape;314;p30"/>
          <p:cNvSpPr/>
          <p:nvPr/>
        </p:nvSpPr>
        <p:spPr>
          <a:xfrm rot="-240639">
            <a:off x="114915" y="131198"/>
            <a:ext cx="1110921"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vFlashCards</a:t>
            </a:r>
            <a:endParaRPr b="1" sz="1200"/>
          </a:p>
          <a:p>
            <a:pPr indent="0" lvl="0" marL="0" rtl="0" algn="ctr">
              <a:spcBef>
                <a:spcPts val="0"/>
              </a:spcBef>
              <a:spcAft>
                <a:spcPts val="0"/>
              </a:spcAft>
              <a:buNone/>
            </a:pPr>
            <a:r>
              <a:rPr b="1" lang="en" sz="1200"/>
              <a:t>(in action)</a:t>
            </a:r>
            <a:endParaRPr b="1" sz="1200"/>
          </a:p>
        </p:txBody>
      </p:sp>
      <p:pic>
        <p:nvPicPr>
          <p:cNvPr id="315" name="Google Shape;315;p30"/>
          <p:cNvPicPr preferRelativeResize="0"/>
          <p:nvPr/>
        </p:nvPicPr>
        <p:blipFill>
          <a:blip r:embed="rId4">
            <a:alphaModFix/>
          </a:blip>
          <a:stretch>
            <a:fillRect/>
          </a:stretch>
        </p:blipFill>
        <p:spPr>
          <a:xfrm>
            <a:off x="7448425" y="749925"/>
            <a:ext cx="1449150" cy="3446401"/>
          </a:xfrm>
          <a:prstGeom prst="rect">
            <a:avLst/>
          </a:prstGeom>
          <a:noFill/>
          <a:ln>
            <a:noFill/>
          </a:ln>
        </p:spPr>
      </p:pic>
      <p:pic>
        <p:nvPicPr>
          <p:cNvPr id="316" name="Google Shape;316;p30"/>
          <p:cNvPicPr preferRelativeResize="0"/>
          <p:nvPr/>
        </p:nvPicPr>
        <p:blipFill>
          <a:blip r:embed="rId5">
            <a:alphaModFix/>
          </a:blip>
          <a:stretch>
            <a:fillRect/>
          </a:stretch>
        </p:blipFill>
        <p:spPr>
          <a:xfrm>
            <a:off x="3983479" y="449125"/>
            <a:ext cx="1623958" cy="3747200"/>
          </a:xfrm>
          <a:prstGeom prst="rect">
            <a:avLst/>
          </a:prstGeom>
          <a:noFill/>
          <a:ln>
            <a:noFill/>
          </a:ln>
        </p:spPr>
      </p:pic>
      <p:sp>
        <p:nvSpPr>
          <p:cNvPr id="317" name="Google Shape;317;p30"/>
          <p:cNvSpPr/>
          <p:nvPr/>
        </p:nvSpPr>
        <p:spPr>
          <a:xfrm>
            <a:off x="2286800" y="4546725"/>
            <a:ext cx="4328100" cy="448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 quick look at frontend and the directory structure:</a:t>
            </a:r>
            <a:endParaRPr/>
          </a:p>
        </p:txBody>
      </p:sp>
      <p:sp>
        <p:nvSpPr>
          <p:cNvPr id="318" name="Google Shape;318;p30"/>
          <p:cNvSpPr/>
          <p:nvPr/>
        </p:nvSpPr>
        <p:spPr>
          <a:xfrm>
            <a:off x="7216574" y="147775"/>
            <a:ext cx="1274700" cy="3405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./pages/profile</a:t>
            </a:r>
            <a:endParaRPr sz="1100"/>
          </a:p>
        </p:txBody>
      </p:sp>
      <p:sp>
        <p:nvSpPr>
          <p:cNvPr id="319" name="Google Shape;319;p30"/>
          <p:cNvSpPr/>
          <p:nvPr/>
        </p:nvSpPr>
        <p:spPr>
          <a:xfrm>
            <a:off x="3107700" y="245625"/>
            <a:ext cx="779700" cy="8334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./pages</a:t>
            </a:r>
            <a:br>
              <a:rPr lang="en" sz="1200"/>
            </a:br>
            <a:r>
              <a:rPr lang="en" sz="1200"/>
              <a:t>&amp;</a:t>
            </a:r>
            <a:br>
              <a:rPr lang="en" sz="1200"/>
            </a:br>
            <a:r>
              <a:rPr lang="en" sz="1200"/>
              <a:t>./routes</a:t>
            </a:r>
            <a:endParaRPr sz="1200"/>
          </a:p>
        </p:txBody>
      </p:sp>
      <p:sp>
        <p:nvSpPr>
          <p:cNvPr id="320" name="Google Shape;320;p30"/>
          <p:cNvSpPr/>
          <p:nvPr/>
        </p:nvSpPr>
        <p:spPr>
          <a:xfrm>
            <a:off x="145625" y="3540050"/>
            <a:ext cx="1274700" cy="5265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./components/</a:t>
            </a:r>
            <a:br>
              <a:rPr lang="en" sz="1000"/>
            </a:br>
            <a:r>
              <a:rPr lang="en" sz="1000"/>
              <a:t>&amp;</a:t>
            </a:r>
            <a:endParaRPr sz="1000"/>
          </a:p>
          <a:p>
            <a:pPr indent="0" lvl="0" marL="0" rtl="0" algn="ctr">
              <a:spcBef>
                <a:spcPts val="0"/>
              </a:spcBef>
              <a:spcAft>
                <a:spcPts val="0"/>
              </a:spcAft>
              <a:buNone/>
            </a:pPr>
            <a:r>
              <a:rPr lang="en" sz="1000"/>
              <a:t>./hooks</a:t>
            </a:r>
            <a:endParaRPr sz="1000"/>
          </a:p>
        </p:txBody>
      </p:sp>
      <p:cxnSp>
        <p:nvCxnSpPr>
          <p:cNvPr id="321" name="Google Shape;321;p30"/>
          <p:cNvCxnSpPr>
            <a:stCxn id="320" idx="0"/>
            <a:endCxn id="322" idx="1"/>
          </p:cNvCxnSpPr>
          <p:nvPr/>
        </p:nvCxnSpPr>
        <p:spPr>
          <a:xfrm flipH="1" rot="10800000">
            <a:off x="782975" y="1885550"/>
            <a:ext cx="269700" cy="1654500"/>
          </a:xfrm>
          <a:prstGeom prst="straightConnector1">
            <a:avLst/>
          </a:prstGeom>
          <a:noFill/>
          <a:ln cap="flat" cmpd="sng" w="9525">
            <a:solidFill>
              <a:schemeClr val="dk2"/>
            </a:solidFill>
            <a:prstDash val="solid"/>
            <a:round/>
            <a:headEnd len="med" w="med" type="none"/>
            <a:tailEnd len="med" w="med" type="triangle"/>
          </a:ln>
        </p:spPr>
      </p:cxnSp>
      <p:cxnSp>
        <p:nvCxnSpPr>
          <p:cNvPr id="323" name="Google Shape;323;p30"/>
          <p:cNvCxnSpPr>
            <a:stCxn id="319" idx="2"/>
            <a:endCxn id="316" idx="1"/>
          </p:cNvCxnSpPr>
          <p:nvPr/>
        </p:nvCxnSpPr>
        <p:spPr>
          <a:xfrm>
            <a:off x="3497550" y="1079025"/>
            <a:ext cx="486000" cy="1243800"/>
          </a:xfrm>
          <a:prstGeom prst="straightConnector1">
            <a:avLst/>
          </a:prstGeom>
          <a:noFill/>
          <a:ln cap="flat" cmpd="sng" w="9525">
            <a:solidFill>
              <a:schemeClr val="dk2"/>
            </a:solidFill>
            <a:prstDash val="solid"/>
            <a:round/>
            <a:headEnd len="med" w="med" type="none"/>
            <a:tailEnd len="med" w="med" type="triangle"/>
          </a:ln>
        </p:spPr>
      </p:cxnSp>
      <p:cxnSp>
        <p:nvCxnSpPr>
          <p:cNvPr id="324" name="Google Shape;324;p30"/>
          <p:cNvCxnSpPr>
            <a:stCxn id="318" idx="2"/>
            <a:endCxn id="315" idx="0"/>
          </p:cNvCxnSpPr>
          <p:nvPr/>
        </p:nvCxnSpPr>
        <p:spPr>
          <a:xfrm>
            <a:off x="7853924" y="488275"/>
            <a:ext cx="319200" cy="261600"/>
          </a:xfrm>
          <a:prstGeom prst="straightConnector1">
            <a:avLst/>
          </a:prstGeom>
          <a:noFill/>
          <a:ln cap="flat" cmpd="sng" w="9525">
            <a:solidFill>
              <a:schemeClr val="dk2"/>
            </a:solidFill>
            <a:prstDash val="solid"/>
            <a:round/>
            <a:headEnd len="med" w="med" type="none"/>
            <a:tailEnd len="med" w="med" type="triangle"/>
          </a:ln>
        </p:spPr>
      </p:cxnSp>
      <p:pic>
        <p:nvPicPr>
          <p:cNvPr id="322" name="Google Shape;322;p30"/>
          <p:cNvPicPr preferRelativeResize="0"/>
          <p:nvPr/>
        </p:nvPicPr>
        <p:blipFill>
          <a:blip r:embed="rId6">
            <a:alphaModFix/>
          </a:blip>
          <a:stretch>
            <a:fillRect/>
          </a:stretch>
        </p:blipFill>
        <p:spPr>
          <a:xfrm>
            <a:off x="1052675" y="872100"/>
            <a:ext cx="1712700" cy="2026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28" name="Shape 328"/>
        <p:cNvGrpSpPr/>
        <p:nvPr/>
      </p:nvGrpSpPr>
      <p:grpSpPr>
        <a:xfrm>
          <a:off x="0" y="0"/>
          <a:ext cx="0" cy="0"/>
          <a:chOff x="0" y="0"/>
          <a:chExt cx="0" cy="0"/>
        </a:xfrm>
      </p:grpSpPr>
      <p:pic>
        <p:nvPicPr>
          <p:cNvPr id="329" name="Google Shape;329;p31"/>
          <p:cNvPicPr preferRelativeResize="0"/>
          <p:nvPr/>
        </p:nvPicPr>
        <p:blipFill rotWithShape="1">
          <a:blip r:embed="rId3">
            <a:alphaModFix/>
          </a:blip>
          <a:srcRect b="0" l="0" r="0" t="60663"/>
          <a:stretch/>
        </p:blipFill>
        <p:spPr>
          <a:xfrm>
            <a:off x="0" y="2574324"/>
            <a:ext cx="9143999" cy="2569200"/>
          </a:xfrm>
          <a:prstGeom prst="rect">
            <a:avLst/>
          </a:prstGeom>
          <a:noFill/>
          <a:ln>
            <a:noFill/>
          </a:ln>
        </p:spPr>
      </p:pic>
      <p:sp>
        <p:nvSpPr>
          <p:cNvPr id="330" name="Google Shape;330;p31"/>
          <p:cNvSpPr/>
          <p:nvPr/>
        </p:nvSpPr>
        <p:spPr>
          <a:xfrm>
            <a:off x="0" y="0"/>
            <a:ext cx="9144000" cy="2569200"/>
          </a:xfrm>
          <a:prstGeom prst="rect">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1"/>
          <p:cNvSpPr txBox="1"/>
          <p:nvPr/>
        </p:nvSpPr>
        <p:spPr>
          <a:xfrm>
            <a:off x="3827050" y="1585625"/>
            <a:ext cx="28188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1"/>
          <p:cNvSpPr/>
          <p:nvPr/>
        </p:nvSpPr>
        <p:spPr>
          <a:xfrm>
            <a:off x="78250" y="176125"/>
            <a:ext cx="1281900" cy="529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Wrap Up</a:t>
            </a:r>
            <a:endParaRPr b="1"/>
          </a:p>
        </p:txBody>
      </p:sp>
      <p:sp>
        <p:nvSpPr>
          <p:cNvPr id="333" name="Google Shape;333;p31"/>
          <p:cNvSpPr/>
          <p:nvPr/>
        </p:nvSpPr>
        <p:spPr>
          <a:xfrm>
            <a:off x="141775" y="219900"/>
            <a:ext cx="1281900" cy="529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Wrap Up</a:t>
            </a:r>
            <a:endParaRPr b="1"/>
          </a:p>
        </p:txBody>
      </p:sp>
      <p:sp>
        <p:nvSpPr>
          <p:cNvPr id="334" name="Google Shape;334;p31"/>
          <p:cNvSpPr/>
          <p:nvPr/>
        </p:nvSpPr>
        <p:spPr>
          <a:xfrm rot="180302">
            <a:off x="215225" y="95891"/>
            <a:ext cx="1281863" cy="529919"/>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Site Map</a:t>
            </a:r>
            <a:endParaRPr b="1"/>
          </a:p>
        </p:txBody>
      </p:sp>
      <p:pic>
        <p:nvPicPr>
          <p:cNvPr id="335" name="Google Shape;335;p31"/>
          <p:cNvPicPr preferRelativeResize="0"/>
          <p:nvPr/>
        </p:nvPicPr>
        <p:blipFill>
          <a:blip r:embed="rId4">
            <a:alphaModFix/>
          </a:blip>
          <a:stretch>
            <a:fillRect/>
          </a:stretch>
        </p:blipFill>
        <p:spPr>
          <a:xfrm>
            <a:off x="2141362" y="614075"/>
            <a:ext cx="4861275" cy="4165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1" name="Shape 71"/>
        <p:cNvGrpSpPr/>
        <p:nvPr/>
      </p:nvGrpSpPr>
      <p:grpSpPr>
        <a:xfrm>
          <a:off x="0" y="0"/>
          <a:ext cx="0" cy="0"/>
          <a:chOff x="0" y="0"/>
          <a:chExt cx="0" cy="0"/>
        </a:xfrm>
      </p:grpSpPr>
      <p:pic>
        <p:nvPicPr>
          <p:cNvPr id="72" name="Google Shape;72;p14"/>
          <p:cNvPicPr preferRelativeResize="0"/>
          <p:nvPr/>
        </p:nvPicPr>
        <p:blipFill rotWithShape="1">
          <a:blip r:embed="rId3">
            <a:alphaModFix/>
          </a:blip>
          <a:srcRect b="0" l="0" r="0" t="60663"/>
          <a:stretch/>
        </p:blipFill>
        <p:spPr>
          <a:xfrm>
            <a:off x="0" y="2574324"/>
            <a:ext cx="9143999" cy="2569200"/>
          </a:xfrm>
          <a:prstGeom prst="rect">
            <a:avLst/>
          </a:prstGeom>
          <a:noFill/>
          <a:ln>
            <a:noFill/>
          </a:ln>
        </p:spPr>
      </p:pic>
      <p:sp>
        <p:nvSpPr>
          <p:cNvPr id="73" name="Google Shape;73;p14"/>
          <p:cNvSpPr/>
          <p:nvPr/>
        </p:nvSpPr>
        <p:spPr>
          <a:xfrm>
            <a:off x="0" y="0"/>
            <a:ext cx="9144000" cy="2569200"/>
          </a:xfrm>
          <a:prstGeom prst="rect">
            <a:avLst/>
          </a:prstGeom>
          <a:solidFill>
            <a:srgbClr val="FADA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txBox="1"/>
          <p:nvPr/>
        </p:nvSpPr>
        <p:spPr>
          <a:xfrm>
            <a:off x="3827050" y="1585625"/>
            <a:ext cx="28188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rot="-300619">
            <a:off x="172641" y="132594"/>
            <a:ext cx="1394629" cy="911872"/>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2282400" y="1414725"/>
            <a:ext cx="4579200" cy="2795700"/>
          </a:xfrm>
          <a:prstGeom prst="rect">
            <a:avLst/>
          </a:prstGeom>
          <a:solidFill>
            <a:schemeClr val="l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77" name="Google Shape;77;p14"/>
          <p:cNvSpPr txBox="1"/>
          <p:nvPr/>
        </p:nvSpPr>
        <p:spPr>
          <a:xfrm>
            <a:off x="2350200" y="1622625"/>
            <a:ext cx="4443600" cy="23799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Full stack web application virtual flashcards. </a:t>
            </a:r>
            <a:endParaRPr sz="1500"/>
          </a:p>
          <a:p>
            <a:pPr indent="-323850" lvl="0" marL="457200" rtl="0" algn="l">
              <a:spcBef>
                <a:spcPts val="0"/>
              </a:spcBef>
              <a:spcAft>
                <a:spcPts val="0"/>
              </a:spcAft>
              <a:buSzPts val="1500"/>
              <a:buChar char="●"/>
            </a:pPr>
            <a:r>
              <a:rPr lang="en" sz="1500"/>
              <a:t>Built on PostgreSQL, Express, React, Node.js.</a:t>
            </a:r>
            <a:endParaRPr sz="1500"/>
          </a:p>
          <a:p>
            <a:pPr indent="-323850" lvl="0" marL="457200" rtl="0" algn="l">
              <a:spcBef>
                <a:spcPts val="0"/>
              </a:spcBef>
              <a:spcAft>
                <a:spcPts val="0"/>
              </a:spcAft>
              <a:buSzPts val="1500"/>
              <a:buChar char="●"/>
            </a:pPr>
            <a:r>
              <a:rPr lang="en" sz="1500">
                <a:solidFill>
                  <a:schemeClr val="dk1"/>
                </a:solidFill>
              </a:rPr>
              <a:t>Convenience of study aids for students on the go.</a:t>
            </a:r>
            <a:endParaRPr sz="1500"/>
          </a:p>
          <a:p>
            <a:pPr indent="-323850" lvl="0" marL="457200" rtl="0" algn="l">
              <a:spcBef>
                <a:spcPts val="0"/>
              </a:spcBef>
              <a:spcAft>
                <a:spcPts val="0"/>
              </a:spcAft>
              <a:buSzPts val="1500"/>
              <a:buChar char="●"/>
            </a:pPr>
            <a:r>
              <a:rPr lang="en" sz="1500"/>
              <a:t>Because everything can be </a:t>
            </a:r>
            <a:r>
              <a:rPr lang="en" sz="1500"/>
              <a:t>organized in one place.</a:t>
            </a:r>
            <a:endParaRPr sz="1500"/>
          </a:p>
          <a:p>
            <a:pPr indent="-323850" lvl="0" marL="457200" rtl="0" algn="l">
              <a:spcBef>
                <a:spcPts val="0"/>
              </a:spcBef>
              <a:spcAft>
                <a:spcPts val="0"/>
              </a:spcAft>
              <a:buSzPts val="1500"/>
              <a:buChar char="●"/>
            </a:pPr>
            <a:r>
              <a:rPr lang="en" sz="1500"/>
              <a:t>N</a:t>
            </a:r>
            <a:r>
              <a:rPr lang="en" sz="1500"/>
              <a:t>ot easily misplaced.</a:t>
            </a:r>
            <a:endParaRPr sz="1500"/>
          </a:p>
        </p:txBody>
      </p:sp>
      <p:sp>
        <p:nvSpPr>
          <p:cNvPr id="78" name="Google Shape;78;p14"/>
          <p:cNvSpPr/>
          <p:nvPr/>
        </p:nvSpPr>
        <p:spPr>
          <a:xfrm rot="-420346">
            <a:off x="104349" y="206488"/>
            <a:ext cx="1394612" cy="911918"/>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p:nvPr/>
        </p:nvSpPr>
        <p:spPr>
          <a:xfrm rot="179795">
            <a:off x="186946" y="132649"/>
            <a:ext cx="1394507" cy="911749"/>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txBox="1"/>
          <p:nvPr/>
        </p:nvSpPr>
        <p:spPr>
          <a:xfrm rot="179994">
            <a:off x="288404" y="161950"/>
            <a:ext cx="1261128" cy="32864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u="sng"/>
              <a:t>What &amp; Why?</a:t>
            </a:r>
            <a:endParaRPr sz="1300" u="sng"/>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39" name="Shape 339"/>
        <p:cNvGrpSpPr/>
        <p:nvPr/>
      </p:nvGrpSpPr>
      <p:grpSpPr>
        <a:xfrm>
          <a:off x="0" y="0"/>
          <a:ext cx="0" cy="0"/>
          <a:chOff x="0" y="0"/>
          <a:chExt cx="0" cy="0"/>
        </a:xfrm>
      </p:grpSpPr>
      <p:pic>
        <p:nvPicPr>
          <p:cNvPr id="340" name="Google Shape;340;p32"/>
          <p:cNvPicPr preferRelativeResize="0"/>
          <p:nvPr/>
        </p:nvPicPr>
        <p:blipFill rotWithShape="1">
          <a:blip r:embed="rId3">
            <a:alphaModFix/>
          </a:blip>
          <a:srcRect b="0" l="0" r="0" t="60663"/>
          <a:stretch/>
        </p:blipFill>
        <p:spPr>
          <a:xfrm>
            <a:off x="0" y="2574324"/>
            <a:ext cx="9143999" cy="2569200"/>
          </a:xfrm>
          <a:prstGeom prst="rect">
            <a:avLst/>
          </a:prstGeom>
          <a:noFill/>
          <a:ln>
            <a:noFill/>
          </a:ln>
        </p:spPr>
      </p:pic>
      <p:sp>
        <p:nvSpPr>
          <p:cNvPr id="341" name="Google Shape;341;p32"/>
          <p:cNvSpPr/>
          <p:nvPr/>
        </p:nvSpPr>
        <p:spPr>
          <a:xfrm>
            <a:off x="0" y="0"/>
            <a:ext cx="9144000" cy="2569200"/>
          </a:xfrm>
          <a:prstGeom prst="rect">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2"/>
          <p:cNvSpPr txBox="1"/>
          <p:nvPr/>
        </p:nvSpPr>
        <p:spPr>
          <a:xfrm>
            <a:off x="3827050" y="1585625"/>
            <a:ext cx="28188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2"/>
          <p:cNvSpPr/>
          <p:nvPr/>
        </p:nvSpPr>
        <p:spPr>
          <a:xfrm>
            <a:off x="78250" y="176125"/>
            <a:ext cx="1281900" cy="529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Wrap Up</a:t>
            </a:r>
            <a:endParaRPr b="1"/>
          </a:p>
        </p:txBody>
      </p:sp>
      <p:sp>
        <p:nvSpPr>
          <p:cNvPr id="344" name="Google Shape;344;p32"/>
          <p:cNvSpPr/>
          <p:nvPr/>
        </p:nvSpPr>
        <p:spPr>
          <a:xfrm>
            <a:off x="141775" y="219900"/>
            <a:ext cx="1281900" cy="529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Wrap Up</a:t>
            </a:r>
            <a:endParaRPr b="1"/>
          </a:p>
        </p:txBody>
      </p:sp>
      <p:sp>
        <p:nvSpPr>
          <p:cNvPr id="345" name="Google Shape;345;p32"/>
          <p:cNvSpPr/>
          <p:nvPr/>
        </p:nvSpPr>
        <p:spPr>
          <a:xfrm rot="180302">
            <a:off x="215225" y="95891"/>
            <a:ext cx="1281863" cy="529919"/>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User Flow Chart</a:t>
            </a:r>
            <a:endParaRPr b="1"/>
          </a:p>
        </p:txBody>
      </p:sp>
      <p:pic>
        <p:nvPicPr>
          <p:cNvPr id="346" name="Google Shape;346;p32"/>
          <p:cNvPicPr preferRelativeResize="0"/>
          <p:nvPr/>
        </p:nvPicPr>
        <p:blipFill>
          <a:blip r:embed="rId4">
            <a:alphaModFix/>
          </a:blip>
          <a:stretch>
            <a:fillRect/>
          </a:stretch>
        </p:blipFill>
        <p:spPr>
          <a:xfrm>
            <a:off x="866975" y="972001"/>
            <a:ext cx="7410026" cy="3753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50" name="Shape 350"/>
        <p:cNvGrpSpPr/>
        <p:nvPr/>
      </p:nvGrpSpPr>
      <p:grpSpPr>
        <a:xfrm>
          <a:off x="0" y="0"/>
          <a:ext cx="0" cy="0"/>
          <a:chOff x="0" y="0"/>
          <a:chExt cx="0" cy="0"/>
        </a:xfrm>
      </p:grpSpPr>
      <p:pic>
        <p:nvPicPr>
          <p:cNvPr id="351" name="Google Shape;351;p33"/>
          <p:cNvPicPr preferRelativeResize="0"/>
          <p:nvPr/>
        </p:nvPicPr>
        <p:blipFill rotWithShape="1">
          <a:blip r:embed="rId3">
            <a:alphaModFix/>
          </a:blip>
          <a:srcRect b="0" l="0" r="0" t="60663"/>
          <a:stretch/>
        </p:blipFill>
        <p:spPr>
          <a:xfrm>
            <a:off x="0" y="2569199"/>
            <a:ext cx="9143999" cy="2569200"/>
          </a:xfrm>
          <a:prstGeom prst="rect">
            <a:avLst/>
          </a:prstGeom>
          <a:noFill/>
          <a:ln>
            <a:noFill/>
          </a:ln>
        </p:spPr>
      </p:pic>
      <p:sp>
        <p:nvSpPr>
          <p:cNvPr id="352" name="Google Shape;352;p33"/>
          <p:cNvSpPr/>
          <p:nvPr/>
        </p:nvSpPr>
        <p:spPr>
          <a:xfrm>
            <a:off x="0" y="0"/>
            <a:ext cx="9144000" cy="25692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3"/>
          <p:cNvSpPr/>
          <p:nvPr/>
        </p:nvSpPr>
        <p:spPr>
          <a:xfrm rot="118693">
            <a:off x="55449" y="145093"/>
            <a:ext cx="1260151" cy="4424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p>
          <a:p>
            <a:pPr indent="0" lvl="0" marL="0" rtl="0" algn="ctr">
              <a:spcBef>
                <a:spcPts val="0"/>
              </a:spcBef>
              <a:spcAft>
                <a:spcPts val="0"/>
              </a:spcAft>
              <a:buNone/>
            </a:pPr>
            <a:r>
              <a:rPr b="1" lang="en" sz="1200"/>
              <a:t>(in action)</a:t>
            </a:r>
            <a:endParaRPr b="1" sz="1200"/>
          </a:p>
        </p:txBody>
      </p:sp>
      <p:sp>
        <p:nvSpPr>
          <p:cNvPr id="354" name="Google Shape;354;p33"/>
          <p:cNvSpPr/>
          <p:nvPr/>
        </p:nvSpPr>
        <p:spPr>
          <a:xfrm rot="-239788">
            <a:off x="55539" y="150680"/>
            <a:ext cx="1222473"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p:txBody>
      </p:sp>
      <p:sp>
        <p:nvSpPr>
          <p:cNvPr id="355" name="Google Shape;355;p33"/>
          <p:cNvSpPr/>
          <p:nvPr/>
        </p:nvSpPr>
        <p:spPr>
          <a:xfrm rot="-240639">
            <a:off x="114915" y="131198"/>
            <a:ext cx="1110921"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vFlashCards</a:t>
            </a:r>
            <a:endParaRPr b="1" sz="1200"/>
          </a:p>
          <a:p>
            <a:pPr indent="0" lvl="0" marL="0" rtl="0" algn="ctr">
              <a:spcBef>
                <a:spcPts val="0"/>
              </a:spcBef>
              <a:spcAft>
                <a:spcPts val="0"/>
              </a:spcAft>
              <a:buNone/>
            </a:pPr>
            <a:r>
              <a:rPr b="1" lang="en" sz="1200"/>
              <a:t>(in action)</a:t>
            </a:r>
            <a:endParaRPr b="1" sz="1200"/>
          </a:p>
        </p:txBody>
      </p:sp>
      <p:sp>
        <p:nvSpPr>
          <p:cNvPr id="356" name="Google Shape;356;p33"/>
          <p:cNvSpPr/>
          <p:nvPr/>
        </p:nvSpPr>
        <p:spPr>
          <a:xfrm>
            <a:off x="3196500" y="4475025"/>
            <a:ext cx="2751000" cy="526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Quick view of the work environment</a:t>
            </a:r>
            <a:r>
              <a:rPr lang="en"/>
              <a:t>.</a:t>
            </a:r>
            <a:endParaRPr/>
          </a:p>
        </p:txBody>
      </p:sp>
      <p:pic>
        <p:nvPicPr>
          <p:cNvPr id="357" name="Google Shape;357;p33"/>
          <p:cNvPicPr preferRelativeResize="0"/>
          <p:nvPr/>
        </p:nvPicPr>
        <p:blipFill>
          <a:blip r:embed="rId4">
            <a:alphaModFix/>
          </a:blip>
          <a:stretch>
            <a:fillRect/>
          </a:stretch>
        </p:blipFill>
        <p:spPr>
          <a:xfrm>
            <a:off x="1816288" y="217000"/>
            <a:ext cx="5511423" cy="3949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61" name="Shape 361"/>
        <p:cNvGrpSpPr/>
        <p:nvPr/>
      </p:nvGrpSpPr>
      <p:grpSpPr>
        <a:xfrm>
          <a:off x="0" y="0"/>
          <a:ext cx="0" cy="0"/>
          <a:chOff x="0" y="0"/>
          <a:chExt cx="0" cy="0"/>
        </a:xfrm>
      </p:grpSpPr>
      <p:pic>
        <p:nvPicPr>
          <p:cNvPr id="362" name="Google Shape;362;p34"/>
          <p:cNvPicPr preferRelativeResize="0"/>
          <p:nvPr/>
        </p:nvPicPr>
        <p:blipFill rotWithShape="1">
          <a:blip r:embed="rId3">
            <a:alphaModFix/>
          </a:blip>
          <a:srcRect b="0" l="0" r="0" t="60663"/>
          <a:stretch/>
        </p:blipFill>
        <p:spPr>
          <a:xfrm>
            <a:off x="0" y="2569199"/>
            <a:ext cx="9143999" cy="2569200"/>
          </a:xfrm>
          <a:prstGeom prst="rect">
            <a:avLst/>
          </a:prstGeom>
          <a:noFill/>
          <a:ln>
            <a:noFill/>
          </a:ln>
        </p:spPr>
      </p:pic>
      <p:sp>
        <p:nvSpPr>
          <p:cNvPr id="363" name="Google Shape;363;p34"/>
          <p:cNvSpPr/>
          <p:nvPr/>
        </p:nvSpPr>
        <p:spPr>
          <a:xfrm>
            <a:off x="0" y="0"/>
            <a:ext cx="9144000" cy="25692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4"/>
          <p:cNvSpPr/>
          <p:nvPr/>
        </p:nvSpPr>
        <p:spPr>
          <a:xfrm rot="118693">
            <a:off x="55449" y="145093"/>
            <a:ext cx="1260151" cy="4424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p>
          <a:p>
            <a:pPr indent="0" lvl="0" marL="0" rtl="0" algn="ctr">
              <a:spcBef>
                <a:spcPts val="0"/>
              </a:spcBef>
              <a:spcAft>
                <a:spcPts val="0"/>
              </a:spcAft>
              <a:buNone/>
            </a:pPr>
            <a:r>
              <a:rPr b="1" lang="en" sz="1200"/>
              <a:t>(in action)</a:t>
            </a:r>
            <a:endParaRPr b="1" sz="1200"/>
          </a:p>
        </p:txBody>
      </p:sp>
      <p:sp>
        <p:nvSpPr>
          <p:cNvPr id="365" name="Google Shape;365;p34"/>
          <p:cNvSpPr/>
          <p:nvPr/>
        </p:nvSpPr>
        <p:spPr>
          <a:xfrm rot="-239788">
            <a:off x="55539" y="150680"/>
            <a:ext cx="1222473"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p:txBody>
      </p:sp>
      <p:sp>
        <p:nvSpPr>
          <p:cNvPr id="366" name="Google Shape;366;p34"/>
          <p:cNvSpPr/>
          <p:nvPr/>
        </p:nvSpPr>
        <p:spPr>
          <a:xfrm rot="-240639">
            <a:off x="114915" y="131198"/>
            <a:ext cx="1110921"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vFlashCards</a:t>
            </a:r>
            <a:endParaRPr b="1" sz="1200"/>
          </a:p>
          <a:p>
            <a:pPr indent="0" lvl="0" marL="0" rtl="0" algn="ctr">
              <a:spcBef>
                <a:spcPts val="0"/>
              </a:spcBef>
              <a:spcAft>
                <a:spcPts val="0"/>
              </a:spcAft>
              <a:buNone/>
            </a:pPr>
            <a:r>
              <a:rPr b="1" lang="en" sz="1200"/>
              <a:t>(in action)</a:t>
            </a:r>
            <a:endParaRPr b="1" sz="1200"/>
          </a:p>
        </p:txBody>
      </p:sp>
      <p:pic>
        <p:nvPicPr>
          <p:cNvPr id="367" name="Google Shape;367;p34"/>
          <p:cNvPicPr preferRelativeResize="0"/>
          <p:nvPr/>
        </p:nvPicPr>
        <p:blipFill>
          <a:blip r:embed="rId4">
            <a:alphaModFix/>
          </a:blip>
          <a:stretch>
            <a:fillRect/>
          </a:stretch>
        </p:blipFill>
        <p:spPr>
          <a:xfrm>
            <a:off x="1400650" y="280125"/>
            <a:ext cx="6342700" cy="3976375"/>
          </a:xfrm>
          <a:prstGeom prst="rect">
            <a:avLst/>
          </a:prstGeom>
          <a:noFill/>
          <a:ln>
            <a:noFill/>
          </a:ln>
        </p:spPr>
      </p:pic>
      <p:sp>
        <p:nvSpPr>
          <p:cNvPr id="368" name="Google Shape;368;p34"/>
          <p:cNvSpPr/>
          <p:nvPr/>
        </p:nvSpPr>
        <p:spPr>
          <a:xfrm>
            <a:off x="3568200" y="4483975"/>
            <a:ext cx="1720500" cy="385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Landing Page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72" name="Shape 372"/>
        <p:cNvGrpSpPr/>
        <p:nvPr/>
      </p:nvGrpSpPr>
      <p:grpSpPr>
        <a:xfrm>
          <a:off x="0" y="0"/>
          <a:ext cx="0" cy="0"/>
          <a:chOff x="0" y="0"/>
          <a:chExt cx="0" cy="0"/>
        </a:xfrm>
      </p:grpSpPr>
      <p:pic>
        <p:nvPicPr>
          <p:cNvPr id="373" name="Google Shape;373;p35"/>
          <p:cNvPicPr preferRelativeResize="0"/>
          <p:nvPr/>
        </p:nvPicPr>
        <p:blipFill rotWithShape="1">
          <a:blip r:embed="rId3">
            <a:alphaModFix/>
          </a:blip>
          <a:srcRect b="0" l="0" r="0" t="60663"/>
          <a:stretch/>
        </p:blipFill>
        <p:spPr>
          <a:xfrm>
            <a:off x="0" y="2569199"/>
            <a:ext cx="9143999" cy="2569200"/>
          </a:xfrm>
          <a:prstGeom prst="rect">
            <a:avLst/>
          </a:prstGeom>
          <a:noFill/>
          <a:ln>
            <a:noFill/>
          </a:ln>
        </p:spPr>
      </p:pic>
      <p:sp>
        <p:nvSpPr>
          <p:cNvPr id="374" name="Google Shape;374;p35"/>
          <p:cNvSpPr/>
          <p:nvPr/>
        </p:nvSpPr>
        <p:spPr>
          <a:xfrm>
            <a:off x="0" y="0"/>
            <a:ext cx="9144000" cy="25692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5"/>
          <p:cNvSpPr/>
          <p:nvPr/>
        </p:nvSpPr>
        <p:spPr>
          <a:xfrm rot="118693">
            <a:off x="55449" y="145093"/>
            <a:ext cx="1260151" cy="4424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p>
          <a:p>
            <a:pPr indent="0" lvl="0" marL="0" rtl="0" algn="ctr">
              <a:spcBef>
                <a:spcPts val="0"/>
              </a:spcBef>
              <a:spcAft>
                <a:spcPts val="0"/>
              </a:spcAft>
              <a:buNone/>
            </a:pPr>
            <a:r>
              <a:rPr b="1" lang="en" sz="1200"/>
              <a:t>(in action)</a:t>
            </a:r>
            <a:endParaRPr b="1" sz="1200"/>
          </a:p>
        </p:txBody>
      </p:sp>
      <p:sp>
        <p:nvSpPr>
          <p:cNvPr id="376" name="Google Shape;376;p35"/>
          <p:cNvSpPr/>
          <p:nvPr/>
        </p:nvSpPr>
        <p:spPr>
          <a:xfrm rot="-239788">
            <a:off x="55539" y="150680"/>
            <a:ext cx="1222473"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p:txBody>
      </p:sp>
      <p:sp>
        <p:nvSpPr>
          <p:cNvPr id="377" name="Google Shape;377;p35"/>
          <p:cNvSpPr/>
          <p:nvPr/>
        </p:nvSpPr>
        <p:spPr>
          <a:xfrm rot="-240639">
            <a:off x="114915" y="131198"/>
            <a:ext cx="1110921"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vFlashCards</a:t>
            </a:r>
            <a:endParaRPr b="1" sz="1200"/>
          </a:p>
          <a:p>
            <a:pPr indent="0" lvl="0" marL="0" rtl="0" algn="ctr">
              <a:spcBef>
                <a:spcPts val="0"/>
              </a:spcBef>
              <a:spcAft>
                <a:spcPts val="0"/>
              </a:spcAft>
              <a:buNone/>
            </a:pPr>
            <a:r>
              <a:rPr b="1" lang="en" sz="1200"/>
              <a:t>(in action)</a:t>
            </a:r>
            <a:endParaRPr b="1" sz="1200"/>
          </a:p>
        </p:txBody>
      </p:sp>
      <p:pic>
        <p:nvPicPr>
          <p:cNvPr id="378" name="Google Shape;378;p35"/>
          <p:cNvPicPr preferRelativeResize="0"/>
          <p:nvPr/>
        </p:nvPicPr>
        <p:blipFill>
          <a:blip r:embed="rId4">
            <a:alphaModFix/>
          </a:blip>
          <a:stretch>
            <a:fillRect/>
          </a:stretch>
        </p:blipFill>
        <p:spPr>
          <a:xfrm>
            <a:off x="1517363" y="374400"/>
            <a:ext cx="6109276" cy="3855101"/>
          </a:xfrm>
          <a:prstGeom prst="rect">
            <a:avLst/>
          </a:prstGeom>
          <a:noFill/>
          <a:ln>
            <a:noFill/>
          </a:ln>
        </p:spPr>
      </p:pic>
      <p:sp>
        <p:nvSpPr>
          <p:cNvPr id="379" name="Google Shape;379;p35"/>
          <p:cNvSpPr/>
          <p:nvPr/>
        </p:nvSpPr>
        <p:spPr>
          <a:xfrm>
            <a:off x="3934650" y="4537750"/>
            <a:ext cx="1274700" cy="3135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Sign up</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83" name="Shape 383"/>
        <p:cNvGrpSpPr/>
        <p:nvPr/>
      </p:nvGrpSpPr>
      <p:grpSpPr>
        <a:xfrm>
          <a:off x="0" y="0"/>
          <a:ext cx="0" cy="0"/>
          <a:chOff x="0" y="0"/>
          <a:chExt cx="0" cy="0"/>
        </a:xfrm>
      </p:grpSpPr>
      <p:pic>
        <p:nvPicPr>
          <p:cNvPr id="384" name="Google Shape;384;p36"/>
          <p:cNvPicPr preferRelativeResize="0"/>
          <p:nvPr/>
        </p:nvPicPr>
        <p:blipFill rotWithShape="1">
          <a:blip r:embed="rId3">
            <a:alphaModFix/>
          </a:blip>
          <a:srcRect b="0" l="0" r="0" t="60663"/>
          <a:stretch/>
        </p:blipFill>
        <p:spPr>
          <a:xfrm>
            <a:off x="0" y="2569199"/>
            <a:ext cx="9143999" cy="2569200"/>
          </a:xfrm>
          <a:prstGeom prst="rect">
            <a:avLst/>
          </a:prstGeom>
          <a:noFill/>
          <a:ln>
            <a:noFill/>
          </a:ln>
        </p:spPr>
      </p:pic>
      <p:sp>
        <p:nvSpPr>
          <p:cNvPr id="385" name="Google Shape;385;p36"/>
          <p:cNvSpPr/>
          <p:nvPr/>
        </p:nvSpPr>
        <p:spPr>
          <a:xfrm>
            <a:off x="0" y="0"/>
            <a:ext cx="9144000" cy="25692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6"/>
          <p:cNvSpPr/>
          <p:nvPr/>
        </p:nvSpPr>
        <p:spPr>
          <a:xfrm rot="118693">
            <a:off x="55449" y="145093"/>
            <a:ext cx="1260151" cy="4424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p>
          <a:p>
            <a:pPr indent="0" lvl="0" marL="0" rtl="0" algn="ctr">
              <a:spcBef>
                <a:spcPts val="0"/>
              </a:spcBef>
              <a:spcAft>
                <a:spcPts val="0"/>
              </a:spcAft>
              <a:buNone/>
            </a:pPr>
            <a:r>
              <a:rPr b="1" lang="en" sz="1200"/>
              <a:t>(in action)</a:t>
            </a:r>
            <a:endParaRPr b="1" sz="1200"/>
          </a:p>
        </p:txBody>
      </p:sp>
      <p:sp>
        <p:nvSpPr>
          <p:cNvPr id="387" name="Google Shape;387;p36"/>
          <p:cNvSpPr/>
          <p:nvPr/>
        </p:nvSpPr>
        <p:spPr>
          <a:xfrm rot="-239788">
            <a:off x="55539" y="150680"/>
            <a:ext cx="1222473"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p:txBody>
      </p:sp>
      <p:sp>
        <p:nvSpPr>
          <p:cNvPr id="388" name="Google Shape;388;p36"/>
          <p:cNvSpPr/>
          <p:nvPr/>
        </p:nvSpPr>
        <p:spPr>
          <a:xfrm rot="-240639">
            <a:off x="114915" y="131198"/>
            <a:ext cx="1110921"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vFlashCards</a:t>
            </a:r>
            <a:endParaRPr b="1" sz="1200"/>
          </a:p>
          <a:p>
            <a:pPr indent="0" lvl="0" marL="0" rtl="0" algn="ctr">
              <a:spcBef>
                <a:spcPts val="0"/>
              </a:spcBef>
              <a:spcAft>
                <a:spcPts val="0"/>
              </a:spcAft>
              <a:buNone/>
            </a:pPr>
            <a:r>
              <a:rPr b="1" lang="en" sz="1200"/>
              <a:t>(in action)</a:t>
            </a:r>
            <a:endParaRPr b="1" sz="1200"/>
          </a:p>
        </p:txBody>
      </p:sp>
      <p:pic>
        <p:nvPicPr>
          <p:cNvPr id="389" name="Google Shape;389;p36"/>
          <p:cNvPicPr preferRelativeResize="0"/>
          <p:nvPr/>
        </p:nvPicPr>
        <p:blipFill>
          <a:blip r:embed="rId4">
            <a:alphaModFix/>
          </a:blip>
          <a:stretch>
            <a:fillRect/>
          </a:stretch>
        </p:blipFill>
        <p:spPr>
          <a:xfrm>
            <a:off x="1406562" y="373425"/>
            <a:ext cx="6330876" cy="4124901"/>
          </a:xfrm>
          <a:prstGeom prst="rect">
            <a:avLst/>
          </a:prstGeom>
          <a:noFill/>
          <a:ln>
            <a:noFill/>
          </a:ln>
        </p:spPr>
      </p:pic>
      <p:sp>
        <p:nvSpPr>
          <p:cNvPr id="390" name="Google Shape;390;p36"/>
          <p:cNvSpPr/>
          <p:nvPr/>
        </p:nvSpPr>
        <p:spPr>
          <a:xfrm>
            <a:off x="3613200" y="4627350"/>
            <a:ext cx="1917600" cy="4122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Enter information to create account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94" name="Shape 394"/>
        <p:cNvGrpSpPr/>
        <p:nvPr/>
      </p:nvGrpSpPr>
      <p:grpSpPr>
        <a:xfrm>
          <a:off x="0" y="0"/>
          <a:ext cx="0" cy="0"/>
          <a:chOff x="0" y="0"/>
          <a:chExt cx="0" cy="0"/>
        </a:xfrm>
      </p:grpSpPr>
      <p:pic>
        <p:nvPicPr>
          <p:cNvPr id="395" name="Google Shape;395;p37"/>
          <p:cNvPicPr preferRelativeResize="0"/>
          <p:nvPr/>
        </p:nvPicPr>
        <p:blipFill rotWithShape="1">
          <a:blip r:embed="rId3">
            <a:alphaModFix/>
          </a:blip>
          <a:srcRect b="0" l="0" r="0" t="60663"/>
          <a:stretch/>
        </p:blipFill>
        <p:spPr>
          <a:xfrm>
            <a:off x="0" y="2525924"/>
            <a:ext cx="9143999" cy="2569200"/>
          </a:xfrm>
          <a:prstGeom prst="rect">
            <a:avLst/>
          </a:prstGeom>
          <a:noFill/>
          <a:ln>
            <a:noFill/>
          </a:ln>
        </p:spPr>
      </p:pic>
      <p:sp>
        <p:nvSpPr>
          <p:cNvPr id="396" name="Google Shape;396;p37"/>
          <p:cNvSpPr/>
          <p:nvPr/>
        </p:nvSpPr>
        <p:spPr>
          <a:xfrm>
            <a:off x="0" y="0"/>
            <a:ext cx="9144000" cy="25692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7"/>
          <p:cNvSpPr/>
          <p:nvPr/>
        </p:nvSpPr>
        <p:spPr>
          <a:xfrm rot="118693">
            <a:off x="55449" y="145093"/>
            <a:ext cx="1260151" cy="4424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p>
          <a:p>
            <a:pPr indent="0" lvl="0" marL="0" rtl="0" algn="ctr">
              <a:spcBef>
                <a:spcPts val="0"/>
              </a:spcBef>
              <a:spcAft>
                <a:spcPts val="0"/>
              </a:spcAft>
              <a:buNone/>
            </a:pPr>
            <a:r>
              <a:rPr b="1" lang="en" sz="1200"/>
              <a:t>(in action)</a:t>
            </a:r>
            <a:endParaRPr b="1" sz="1200"/>
          </a:p>
        </p:txBody>
      </p:sp>
      <p:sp>
        <p:nvSpPr>
          <p:cNvPr id="398" name="Google Shape;398;p37"/>
          <p:cNvSpPr/>
          <p:nvPr/>
        </p:nvSpPr>
        <p:spPr>
          <a:xfrm rot="-239788">
            <a:off x="55539" y="150680"/>
            <a:ext cx="1222473"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p:txBody>
      </p:sp>
      <p:sp>
        <p:nvSpPr>
          <p:cNvPr id="399" name="Google Shape;399;p37"/>
          <p:cNvSpPr/>
          <p:nvPr/>
        </p:nvSpPr>
        <p:spPr>
          <a:xfrm rot="-240639">
            <a:off x="114915" y="131198"/>
            <a:ext cx="1110921"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vFlashCards</a:t>
            </a:r>
            <a:endParaRPr b="1" sz="1200"/>
          </a:p>
          <a:p>
            <a:pPr indent="0" lvl="0" marL="0" rtl="0" algn="ctr">
              <a:spcBef>
                <a:spcPts val="0"/>
              </a:spcBef>
              <a:spcAft>
                <a:spcPts val="0"/>
              </a:spcAft>
              <a:buNone/>
            </a:pPr>
            <a:r>
              <a:rPr b="1" lang="en" sz="1200"/>
              <a:t>(in action)</a:t>
            </a:r>
            <a:endParaRPr b="1" sz="1200"/>
          </a:p>
        </p:txBody>
      </p:sp>
      <p:pic>
        <p:nvPicPr>
          <p:cNvPr id="400" name="Google Shape;400;p37"/>
          <p:cNvPicPr preferRelativeResize="0"/>
          <p:nvPr/>
        </p:nvPicPr>
        <p:blipFill>
          <a:blip r:embed="rId4">
            <a:alphaModFix/>
          </a:blip>
          <a:stretch>
            <a:fillRect/>
          </a:stretch>
        </p:blipFill>
        <p:spPr>
          <a:xfrm>
            <a:off x="1384161" y="123475"/>
            <a:ext cx="6375676" cy="4154100"/>
          </a:xfrm>
          <a:prstGeom prst="rect">
            <a:avLst/>
          </a:prstGeom>
          <a:noFill/>
          <a:ln>
            <a:noFill/>
          </a:ln>
        </p:spPr>
      </p:pic>
      <p:sp>
        <p:nvSpPr>
          <p:cNvPr id="401" name="Google Shape;401;p37"/>
          <p:cNvSpPr/>
          <p:nvPr/>
        </p:nvSpPr>
        <p:spPr>
          <a:xfrm>
            <a:off x="3384588" y="4475000"/>
            <a:ext cx="2374800" cy="4857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Newly created profile! Personal library is empty, though…</a:t>
            </a:r>
            <a:endParaRPr sz="12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05" name="Shape 405"/>
        <p:cNvGrpSpPr/>
        <p:nvPr/>
      </p:nvGrpSpPr>
      <p:grpSpPr>
        <a:xfrm>
          <a:off x="0" y="0"/>
          <a:ext cx="0" cy="0"/>
          <a:chOff x="0" y="0"/>
          <a:chExt cx="0" cy="0"/>
        </a:xfrm>
      </p:grpSpPr>
      <p:pic>
        <p:nvPicPr>
          <p:cNvPr id="406" name="Google Shape;406;p38"/>
          <p:cNvPicPr preferRelativeResize="0"/>
          <p:nvPr/>
        </p:nvPicPr>
        <p:blipFill rotWithShape="1">
          <a:blip r:embed="rId3">
            <a:alphaModFix/>
          </a:blip>
          <a:srcRect b="0" l="0" r="0" t="60663"/>
          <a:stretch/>
        </p:blipFill>
        <p:spPr>
          <a:xfrm>
            <a:off x="0" y="2569199"/>
            <a:ext cx="9143999" cy="2569200"/>
          </a:xfrm>
          <a:prstGeom prst="rect">
            <a:avLst/>
          </a:prstGeom>
          <a:noFill/>
          <a:ln>
            <a:noFill/>
          </a:ln>
        </p:spPr>
      </p:pic>
      <p:sp>
        <p:nvSpPr>
          <p:cNvPr id="407" name="Google Shape;407;p38"/>
          <p:cNvSpPr/>
          <p:nvPr/>
        </p:nvSpPr>
        <p:spPr>
          <a:xfrm>
            <a:off x="0" y="0"/>
            <a:ext cx="9144000" cy="25692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8"/>
          <p:cNvSpPr/>
          <p:nvPr/>
        </p:nvSpPr>
        <p:spPr>
          <a:xfrm rot="118693">
            <a:off x="55449" y="145093"/>
            <a:ext cx="1260151" cy="4424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p>
          <a:p>
            <a:pPr indent="0" lvl="0" marL="0" rtl="0" algn="ctr">
              <a:spcBef>
                <a:spcPts val="0"/>
              </a:spcBef>
              <a:spcAft>
                <a:spcPts val="0"/>
              </a:spcAft>
              <a:buNone/>
            </a:pPr>
            <a:r>
              <a:rPr b="1" lang="en" sz="1200"/>
              <a:t>(in action)</a:t>
            </a:r>
            <a:endParaRPr b="1" sz="1200"/>
          </a:p>
        </p:txBody>
      </p:sp>
      <p:sp>
        <p:nvSpPr>
          <p:cNvPr id="409" name="Google Shape;409;p38"/>
          <p:cNvSpPr/>
          <p:nvPr/>
        </p:nvSpPr>
        <p:spPr>
          <a:xfrm rot="-239788">
            <a:off x="55539" y="150680"/>
            <a:ext cx="1222473"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p:txBody>
      </p:sp>
      <p:sp>
        <p:nvSpPr>
          <p:cNvPr id="410" name="Google Shape;410;p38"/>
          <p:cNvSpPr/>
          <p:nvPr/>
        </p:nvSpPr>
        <p:spPr>
          <a:xfrm rot="-240639">
            <a:off x="114915" y="131198"/>
            <a:ext cx="1110921"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vFlashCards</a:t>
            </a:r>
            <a:endParaRPr b="1" sz="1200"/>
          </a:p>
          <a:p>
            <a:pPr indent="0" lvl="0" marL="0" rtl="0" algn="ctr">
              <a:spcBef>
                <a:spcPts val="0"/>
              </a:spcBef>
              <a:spcAft>
                <a:spcPts val="0"/>
              </a:spcAft>
              <a:buNone/>
            </a:pPr>
            <a:r>
              <a:rPr b="1" lang="en" sz="1200"/>
              <a:t>(in action)</a:t>
            </a:r>
            <a:endParaRPr b="1" sz="1200"/>
          </a:p>
        </p:txBody>
      </p:sp>
      <p:pic>
        <p:nvPicPr>
          <p:cNvPr id="411" name="Google Shape;411;p38"/>
          <p:cNvPicPr preferRelativeResize="0"/>
          <p:nvPr/>
        </p:nvPicPr>
        <p:blipFill>
          <a:blip r:embed="rId4">
            <a:alphaModFix/>
          </a:blip>
          <a:stretch>
            <a:fillRect/>
          </a:stretch>
        </p:blipFill>
        <p:spPr>
          <a:xfrm>
            <a:off x="1403275" y="231000"/>
            <a:ext cx="6337450" cy="4145450"/>
          </a:xfrm>
          <a:prstGeom prst="rect">
            <a:avLst/>
          </a:prstGeom>
          <a:noFill/>
          <a:ln>
            <a:noFill/>
          </a:ln>
        </p:spPr>
      </p:pic>
      <p:sp>
        <p:nvSpPr>
          <p:cNvPr id="412" name="Google Shape;412;p38"/>
          <p:cNvSpPr/>
          <p:nvPr/>
        </p:nvSpPr>
        <p:spPr>
          <a:xfrm>
            <a:off x="3384588" y="4475000"/>
            <a:ext cx="2374800" cy="4857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Create new card set. Enter title and select access type.</a:t>
            </a:r>
            <a:endParaRPr sz="12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16" name="Shape 416"/>
        <p:cNvGrpSpPr/>
        <p:nvPr/>
      </p:nvGrpSpPr>
      <p:grpSpPr>
        <a:xfrm>
          <a:off x="0" y="0"/>
          <a:ext cx="0" cy="0"/>
          <a:chOff x="0" y="0"/>
          <a:chExt cx="0" cy="0"/>
        </a:xfrm>
      </p:grpSpPr>
      <p:pic>
        <p:nvPicPr>
          <p:cNvPr id="417" name="Google Shape;417;p39"/>
          <p:cNvPicPr preferRelativeResize="0"/>
          <p:nvPr/>
        </p:nvPicPr>
        <p:blipFill rotWithShape="1">
          <a:blip r:embed="rId3">
            <a:alphaModFix/>
          </a:blip>
          <a:srcRect b="0" l="0" r="0" t="60663"/>
          <a:stretch/>
        </p:blipFill>
        <p:spPr>
          <a:xfrm>
            <a:off x="0" y="2569199"/>
            <a:ext cx="9143999" cy="2569200"/>
          </a:xfrm>
          <a:prstGeom prst="rect">
            <a:avLst/>
          </a:prstGeom>
          <a:noFill/>
          <a:ln>
            <a:noFill/>
          </a:ln>
        </p:spPr>
      </p:pic>
      <p:sp>
        <p:nvSpPr>
          <p:cNvPr id="418" name="Google Shape;418;p39"/>
          <p:cNvSpPr/>
          <p:nvPr/>
        </p:nvSpPr>
        <p:spPr>
          <a:xfrm>
            <a:off x="0" y="0"/>
            <a:ext cx="9144000" cy="25692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9"/>
          <p:cNvSpPr/>
          <p:nvPr/>
        </p:nvSpPr>
        <p:spPr>
          <a:xfrm rot="118693">
            <a:off x="55449" y="145093"/>
            <a:ext cx="1260151" cy="4424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p>
          <a:p>
            <a:pPr indent="0" lvl="0" marL="0" rtl="0" algn="ctr">
              <a:spcBef>
                <a:spcPts val="0"/>
              </a:spcBef>
              <a:spcAft>
                <a:spcPts val="0"/>
              </a:spcAft>
              <a:buNone/>
            </a:pPr>
            <a:r>
              <a:rPr b="1" lang="en" sz="1200"/>
              <a:t>(in action)</a:t>
            </a:r>
            <a:endParaRPr b="1" sz="1200"/>
          </a:p>
        </p:txBody>
      </p:sp>
      <p:sp>
        <p:nvSpPr>
          <p:cNvPr id="420" name="Google Shape;420;p39"/>
          <p:cNvSpPr/>
          <p:nvPr/>
        </p:nvSpPr>
        <p:spPr>
          <a:xfrm rot="-239788">
            <a:off x="55539" y="150680"/>
            <a:ext cx="1222473"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p:txBody>
      </p:sp>
      <p:sp>
        <p:nvSpPr>
          <p:cNvPr id="421" name="Google Shape;421;p39"/>
          <p:cNvSpPr/>
          <p:nvPr/>
        </p:nvSpPr>
        <p:spPr>
          <a:xfrm rot="-240639">
            <a:off x="114915" y="131198"/>
            <a:ext cx="1110921"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vFlashCards</a:t>
            </a:r>
            <a:endParaRPr b="1" sz="1200"/>
          </a:p>
          <a:p>
            <a:pPr indent="0" lvl="0" marL="0" rtl="0" algn="ctr">
              <a:spcBef>
                <a:spcPts val="0"/>
              </a:spcBef>
              <a:spcAft>
                <a:spcPts val="0"/>
              </a:spcAft>
              <a:buNone/>
            </a:pPr>
            <a:r>
              <a:rPr b="1" lang="en" sz="1200"/>
              <a:t>(in action)</a:t>
            </a:r>
            <a:endParaRPr b="1" sz="1200"/>
          </a:p>
        </p:txBody>
      </p:sp>
      <p:pic>
        <p:nvPicPr>
          <p:cNvPr id="422" name="Google Shape;422;p39"/>
          <p:cNvPicPr preferRelativeResize="0"/>
          <p:nvPr/>
        </p:nvPicPr>
        <p:blipFill>
          <a:blip r:embed="rId4">
            <a:alphaModFix/>
          </a:blip>
          <a:stretch>
            <a:fillRect/>
          </a:stretch>
        </p:blipFill>
        <p:spPr>
          <a:xfrm>
            <a:off x="1424486" y="226525"/>
            <a:ext cx="6295025" cy="4101549"/>
          </a:xfrm>
          <a:prstGeom prst="rect">
            <a:avLst/>
          </a:prstGeom>
          <a:noFill/>
          <a:ln>
            <a:noFill/>
          </a:ln>
        </p:spPr>
      </p:pic>
      <p:sp>
        <p:nvSpPr>
          <p:cNvPr id="423" name="Google Shape;423;p39"/>
          <p:cNvSpPr/>
          <p:nvPr/>
        </p:nvSpPr>
        <p:spPr>
          <a:xfrm>
            <a:off x="2896350" y="4430225"/>
            <a:ext cx="3351300" cy="6363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Enter question and answer. Let’s save and return to view the existing card.</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27" name="Shape 427"/>
        <p:cNvGrpSpPr/>
        <p:nvPr/>
      </p:nvGrpSpPr>
      <p:grpSpPr>
        <a:xfrm>
          <a:off x="0" y="0"/>
          <a:ext cx="0" cy="0"/>
          <a:chOff x="0" y="0"/>
          <a:chExt cx="0" cy="0"/>
        </a:xfrm>
      </p:grpSpPr>
      <p:pic>
        <p:nvPicPr>
          <p:cNvPr id="428" name="Google Shape;428;p40"/>
          <p:cNvPicPr preferRelativeResize="0"/>
          <p:nvPr/>
        </p:nvPicPr>
        <p:blipFill rotWithShape="1">
          <a:blip r:embed="rId3">
            <a:alphaModFix/>
          </a:blip>
          <a:srcRect b="0" l="0" r="0" t="60663"/>
          <a:stretch/>
        </p:blipFill>
        <p:spPr>
          <a:xfrm>
            <a:off x="0" y="2569199"/>
            <a:ext cx="9143999" cy="2569200"/>
          </a:xfrm>
          <a:prstGeom prst="rect">
            <a:avLst/>
          </a:prstGeom>
          <a:noFill/>
          <a:ln>
            <a:noFill/>
          </a:ln>
        </p:spPr>
      </p:pic>
      <p:sp>
        <p:nvSpPr>
          <p:cNvPr id="429" name="Google Shape;429;p40"/>
          <p:cNvSpPr/>
          <p:nvPr/>
        </p:nvSpPr>
        <p:spPr>
          <a:xfrm>
            <a:off x="0" y="0"/>
            <a:ext cx="9144000" cy="25692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0"/>
          <p:cNvSpPr/>
          <p:nvPr/>
        </p:nvSpPr>
        <p:spPr>
          <a:xfrm rot="118693">
            <a:off x="55449" y="145093"/>
            <a:ext cx="1260151" cy="4424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p>
          <a:p>
            <a:pPr indent="0" lvl="0" marL="0" rtl="0" algn="ctr">
              <a:spcBef>
                <a:spcPts val="0"/>
              </a:spcBef>
              <a:spcAft>
                <a:spcPts val="0"/>
              </a:spcAft>
              <a:buNone/>
            </a:pPr>
            <a:r>
              <a:rPr b="1" lang="en" sz="1200"/>
              <a:t>(in action)</a:t>
            </a:r>
            <a:endParaRPr b="1" sz="1200"/>
          </a:p>
        </p:txBody>
      </p:sp>
      <p:sp>
        <p:nvSpPr>
          <p:cNvPr id="431" name="Google Shape;431;p40"/>
          <p:cNvSpPr/>
          <p:nvPr/>
        </p:nvSpPr>
        <p:spPr>
          <a:xfrm rot="-239788">
            <a:off x="55539" y="150680"/>
            <a:ext cx="1222473"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p:txBody>
      </p:sp>
      <p:sp>
        <p:nvSpPr>
          <p:cNvPr id="432" name="Google Shape;432;p40"/>
          <p:cNvSpPr/>
          <p:nvPr/>
        </p:nvSpPr>
        <p:spPr>
          <a:xfrm rot="-240639">
            <a:off x="114915" y="131198"/>
            <a:ext cx="1110921"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vFlashCards</a:t>
            </a:r>
            <a:endParaRPr b="1" sz="1200"/>
          </a:p>
          <a:p>
            <a:pPr indent="0" lvl="0" marL="0" rtl="0" algn="ctr">
              <a:spcBef>
                <a:spcPts val="0"/>
              </a:spcBef>
              <a:spcAft>
                <a:spcPts val="0"/>
              </a:spcAft>
              <a:buNone/>
            </a:pPr>
            <a:r>
              <a:rPr b="1" lang="en" sz="1200"/>
              <a:t>(in action)</a:t>
            </a:r>
            <a:endParaRPr b="1" sz="1200"/>
          </a:p>
        </p:txBody>
      </p:sp>
      <p:pic>
        <p:nvPicPr>
          <p:cNvPr id="433" name="Google Shape;433;p40"/>
          <p:cNvPicPr preferRelativeResize="0"/>
          <p:nvPr/>
        </p:nvPicPr>
        <p:blipFill>
          <a:blip r:embed="rId4">
            <a:alphaModFix/>
          </a:blip>
          <a:stretch>
            <a:fillRect/>
          </a:stretch>
        </p:blipFill>
        <p:spPr>
          <a:xfrm>
            <a:off x="100825" y="924825"/>
            <a:ext cx="4277475" cy="2786972"/>
          </a:xfrm>
          <a:prstGeom prst="rect">
            <a:avLst/>
          </a:prstGeom>
          <a:noFill/>
          <a:ln>
            <a:noFill/>
          </a:ln>
        </p:spPr>
      </p:pic>
      <p:pic>
        <p:nvPicPr>
          <p:cNvPr id="434" name="Google Shape;434;p40"/>
          <p:cNvPicPr preferRelativeResize="0"/>
          <p:nvPr/>
        </p:nvPicPr>
        <p:blipFill>
          <a:blip r:embed="rId5">
            <a:alphaModFix/>
          </a:blip>
          <a:stretch>
            <a:fillRect/>
          </a:stretch>
        </p:blipFill>
        <p:spPr>
          <a:xfrm>
            <a:off x="4784500" y="924825"/>
            <a:ext cx="4277475" cy="2787029"/>
          </a:xfrm>
          <a:prstGeom prst="rect">
            <a:avLst/>
          </a:prstGeom>
          <a:noFill/>
          <a:ln>
            <a:noFill/>
          </a:ln>
        </p:spPr>
      </p:pic>
      <p:cxnSp>
        <p:nvCxnSpPr>
          <p:cNvPr id="435" name="Google Shape;435;p40"/>
          <p:cNvCxnSpPr>
            <a:stCxn id="433" idx="3"/>
            <a:endCxn id="434" idx="1"/>
          </p:cNvCxnSpPr>
          <p:nvPr/>
        </p:nvCxnSpPr>
        <p:spPr>
          <a:xfrm>
            <a:off x="4378300" y="2318311"/>
            <a:ext cx="406200" cy="0"/>
          </a:xfrm>
          <a:prstGeom prst="straightConnector1">
            <a:avLst/>
          </a:prstGeom>
          <a:noFill/>
          <a:ln cap="flat" cmpd="sng" w="9525">
            <a:solidFill>
              <a:schemeClr val="dk2"/>
            </a:solidFill>
            <a:prstDash val="solid"/>
            <a:round/>
            <a:headEnd len="med" w="med" type="none"/>
            <a:tailEnd len="med" w="med" type="triangle"/>
          </a:ln>
        </p:spPr>
      </p:cxnSp>
      <p:sp>
        <p:nvSpPr>
          <p:cNvPr id="436" name="Google Shape;436;p40"/>
          <p:cNvSpPr/>
          <p:nvPr/>
        </p:nvSpPr>
        <p:spPr>
          <a:xfrm>
            <a:off x="2143425" y="4367475"/>
            <a:ext cx="4632600" cy="609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We have a new card in our Demo Set card set! Noticed that the answer is viewable by flipping the card.</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40" name="Shape 440"/>
        <p:cNvGrpSpPr/>
        <p:nvPr/>
      </p:nvGrpSpPr>
      <p:grpSpPr>
        <a:xfrm>
          <a:off x="0" y="0"/>
          <a:ext cx="0" cy="0"/>
          <a:chOff x="0" y="0"/>
          <a:chExt cx="0" cy="0"/>
        </a:xfrm>
      </p:grpSpPr>
      <p:pic>
        <p:nvPicPr>
          <p:cNvPr id="441" name="Google Shape;441;p41"/>
          <p:cNvPicPr preferRelativeResize="0"/>
          <p:nvPr/>
        </p:nvPicPr>
        <p:blipFill rotWithShape="1">
          <a:blip r:embed="rId3">
            <a:alphaModFix/>
          </a:blip>
          <a:srcRect b="0" l="0" r="0" t="60663"/>
          <a:stretch/>
        </p:blipFill>
        <p:spPr>
          <a:xfrm>
            <a:off x="0" y="2497524"/>
            <a:ext cx="9143999" cy="2569200"/>
          </a:xfrm>
          <a:prstGeom prst="rect">
            <a:avLst/>
          </a:prstGeom>
          <a:noFill/>
          <a:ln>
            <a:noFill/>
          </a:ln>
        </p:spPr>
      </p:pic>
      <p:sp>
        <p:nvSpPr>
          <p:cNvPr id="442" name="Google Shape;442;p41"/>
          <p:cNvSpPr/>
          <p:nvPr/>
        </p:nvSpPr>
        <p:spPr>
          <a:xfrm>
            <a:off x="0" y="0"/>
            <a:ext cx="9144000" cy="25692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1"/>
          <p:cNvSpPr/>
          <p:nvPr/>
        </p:nvSpPr>
        <p:spPr>
          <a:xfrm rot="118693">
            <a:off x="55449" y="145093"/>
            <a:ext cx="1260151" cy="4424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p>
          <a:p>
            <a:pPr indent="0" lvl="0" marL="0" rtl="0" algn="ctr">
              <a:spcBef>
                <a:spcPts val="0"/>
              </a:spcBef>
              <a:spcAft>
                <a:spcPts val="0"/>
              </a:spcAft>
              <a:buNone/>
            </a:pPr>
            <a:r>
              <a:rPr b="1" lang="en" sz="1200"/>
              <a:t>(in action)</a:t>
            </a:r>
            <a:endParaRPr b="1" sz="1200"/>
          </a:p>
        </p:txBody>
      </p:sp>
      <p:sp>
        <p:nvSpPr>
          <p:cNvPr id="444" name="Google Shape;444;p41"/>
          <p:cNvSpPr/>
          <p:nvPr/>
        </p:nvSpPr>
        <p:spPr>
          <a:xfrm rot="-239788">
            <a:off x="55539" y="150680"/>
            <a:ext cx="1222473"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p:txBody>
      </p:sp>
      <p:sp>
        <p:nvSpPr>
          <p:cNvPr id="445" name="Google Shape;445;p41"/>
          <p:cNvSpPr/>
          <p:nvPr/>
        </p:nvSpPr>
        <p:spPr>
          <a:xfrm rot="-240639">
            <a:off x="114915" y="131198"/>
            <a:ext cx="1110921"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vFlashCards</a:t>
            </a:r>
            <a:endParaRPr b="1" sz="1200"/>
          </a:p>
          <a:p>
            <a:pPr indent="0" lvl="0" marL="0" rtl="0" algn="ctr">
              <a:spcBef>
                <a:spcPts val="0"/>
              </a:spcBef>
              <a:spcAft>
                <a:spcPts val="0"/>
              </a:spcAft>
              <a:buNone/>
            </a:pPr>
            <a:r>
              <a:rPr b="1" lang="en" sz="1200"/>
              <a:t>(in action)</a:t>
            </a:r>
            <a:endParaRPr b="1" sz="1200"/>
          </a:p>
        </p:txBody>
      </p:sp>
      <p:pic>
        <p:nvPicPr>
          <p:cNvPr id="446" name="Google Shape;446;p41"/>
          <p:cNvPicPr preferRelativeResize="0"/>
          <p:nvPr/>
        </p:nvPicPr>
        <p:blipFill>
          <a:blip r:embed="rId4">
            <a:alphaModFix/>
          </a:blip>
          <a:stretch>
            <a:fillRect/>
          </a:stretch>
        </p:blipFill>
        <p:spPr>
          <a:xfrm>
            <a:off x="100825" y="827975"/>
            <a:ext cx="4178551" cy="2722551"/>
          </a:xfrm>
          <a:prstGeom prst="rect">
            <a:avLst/>
          </a:prstGeom>
          <a:noFill/>
          <a:ln>
            <a:noFill/>
          </a:ln>
        </p:spPr>
      </p:pic>
      <p:pic>
        <p:nvPicPr>
          <p:cNvPr id="447" name="Google Shape;447;p41"/>
          <p:cNvPicPr preferRelativeResize="0"/>
          <p:nvPr/>
        </p:nvPicPr>
        <p:blipFill>
          <a:blip r:embed="rId5">
            <a:alphaModFix/>
          </a:blip>
          <a:stretch>
            <a:fillRect/>
          </a:stretch>
        </p:blipFill>
        <p:spPr>
          <a:xfrm>
            <a:off x="4851425" y="827975"/>
            <a:ext cx="4178551" cy="2722551"/>
          </a:xfrm>
          <a:prstGeom prst="rect">
            <a:avLst/>
          </a:prstGeom>
          <a:noFill/>
          <a:ln>
            <a:noFill/>
          </a:ln>
        </p:spPr>
      </p:pic>
      <p:sp>
        <p:nvSpPr>
          <p:cNvPr id="448" name="Google Shape;448;p41"/>
          <p:cNvSpPr/>
          <p:nvPr/>
        </p:nvSpPr>
        <p:spPr>
          <a:xfrm>
            <a:off x="2528750" y="3847775"/>
            <a:ext cx="3638100" cy="8064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By editing the existing question, the card can be revised. Note the updated question.</a:t>
            </a:r>
            <a:endParaRPr/>
          </a:p>
        </p:txBody>
      </p:sp>
      <p:cxnSp>
        <p:nvCxnSpPr>
          <p:cNvPr id="449" name="Google Shape;449;p41"/>
          <p:cNvCxnSpPr>
            <a:stCxn id="446" idx="3"/>
            <a:endCxn id="447" idx="1"/>
          </p:cNvCxnSpPr>
          <p:nvPr/>
        </p:nvCxnSpPr>
        <p:spPr>
          <a:xfrm>
            <a:off x="4279376" y="2189250"/>
            <a:ext cx="5721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4" name="Shape 84"/>
        <p:cNvGrpSpPr/>
        <p:nvPr/>
      </p:nvGrpSpPr>
      <p:grpSpPr>
        <a:xfrm>
          <a:off x="0" y="0"/>
          <a:ext cx="0" cy="0"/>
          <a:chOff x="0" y="0"/>
          <a:chExt cx="0" cy="0"/>
        </a:xfrm>
      </p:grpSpPr>
      <p:pic>
        <p:nvPicPr>
          <p:cNvPr id="85" name="Google Shape;85;p15"/>
          <p:cNvPicPr preferRelativeResize="0"/>
          <p:nvPr/>
        </p:nvPicPr>
        <p:blipFill rotWithShape="1">
          <a:blip r:embed="rId3">
            <a:alphaModFix/>
          </a:blip>
          <a:srcRect b="0" l="0" r="0" t="60663"/>
          <a:stretch/>
        </p:blipFill>
        <p:spPr>
          <a:xfrm>
            <a:off x="0" y="2574324"/>
            <a:ext cx="9143999" cy="2569200"/>
          </a:xfrm>
          <a:prstGeom prst="rect">
            <a:avLst/>
          </a:prstGeom>
          <a:noFill/>
          <a:ln>
            <a:noFill/>
          </a:ln>
        </p:spPr>
      </p:pic>
      <p:sp>
        <p:nvSpPr>
          <p:cNvPr id="86" name="Google Shape;86;p15"/>
          <p:cNvSpPr/>
          <p:nvPr/>
        </p:nvSpPr>
        <p:spPr>
          <a:xfrm>
            <a:off x="0" y="0"/>
            <a:ext cx="9144000" cy="2569200"/>
          </a:xfrm>
          <a:prstGeom prst="rect">
            <a:avLst/>
          </a:prstGeom>
          <a:solidFill>
            <a:srgbClr val="FADA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5"/>
          <p:cNvSpPr txBox="1"/>
          <p:nvPr/>
        </p:nvSpPr>
        <p:spPr>
          <a:xfrm>
            <a:off x="3827050" y="1585625"/>
            <a:ext cx="28188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5"/>
          <p:cNvSpPr/>
          <p:nvPr/>
        </p:nvSpPr>
        <p:spPr>
          <a:xfrm rot="-300619">
            <a:off x="172641" y="132594"/>
            <a:ext cx="1394629" cy="911872"/>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5"/>
          <p:cNvSpPr/>
          <p:nvPr/>
        </p:nvSpPr>
        <p:spPr>
          <a:xfrm rot="-420346">
            <a:off x="104349" y="206488"/>
            <a:ext cx="1394612" cy="911918"/>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p:nvPr/>
        </p:nvSpPr>
        <p:spPr>
          <a:xfrm rot="179795">
            <a:off x="186946" y="132649"/>
            <a:ext cx="1394507" cy="911749"/>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p:cNvSpPr txBox="1"/>
          <p:nvPr/>
        </p:nvSpPr>
        <p:spPr>
          <a:xfrm rot="179994">
            <a:off x="288404" y="161950"/>
            <a:ext cx="1261128" cy="32864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u="sng"/>
              <a:t>UI/Mockup</a:t>
            </a:r>
            <a:endParaRPr sz="1300" u="sng"/>
          </a:p>
        </p:txBody>
      </p:sp>
      <p:pic>
        <p:nvPicPr>
          <p:cNvPr id="92" name="Google Shape;92;p15"/>
          <p:cNvPicPr preferRelativeResize="0"/>
          <p:nvPr/>
        </p:nvPicPr>
        <p:blipFill>
          <a:blip r:embed="rId4">
            <a:alphaModFix/>
          </a:blip>
          <a:stretch>
            <a:fillRect/>
          </a:stretch>
        </p:blipFill>
        <p:spPr>
          <a:xfrm>
            <a:off x="902850" y="1240000"/>
            <a:ext cx="3425592" cy="2569200"/>
          </a:xfrm>
          <a:prstGeom prst="rect">
            <a:avLst/>
          </a:prstGeom>
          <a:noFill/>
          <a:ln>
            <a:noFill/>
          </a:ln>
        </p:spPr>
      </p:pic>
      <p:pic>
        <p:nvPicPr>
          <p:cNvPr id="93" name="Google Shape;93;p15"/>
          <p:cNvPicPr preferRelativeResize="0"/>
          <p:nvPr/>
        </p:nvPicPr>
        <p:blipFill>
          <a:blip r:embed="rId5">
            <a:alphaModFix/>
          </a:blip>
          <a:stretch>
            <a:fillRect/>
          </a:stretch>
        </p:blipFill>
        <p:spPr>
          <a:xfrm>
            <a:off x="4922750" y="1240000"/>
            <a:ext cx="3425600" cy="2569200"/>
          </a:xfrm>
          <a:prstGeom prst="rect">
            <a:avLst/>
          </a:prstGeom>
          <a:noFill/>
          <a:ln>
            <a:noFill/>
          </a:ln>
        </p:spPr>
      </p:pic>
      <p:cxnSp>
        <p:nvCxnSpPr>
          <p:cNvPr id="94" name="Google Shape;94;p15"/>
          <p:cNvCxnSpPr>
            <a:stCxn id="92" idx="3"/>
            <a:endCxn id="93" idx="1"/>
          </p:cNvCxnSpPr>
          <p:nvPr/>
        </p:nvCxnSpPr>
        <p:spPr>
          <a:xfrm>
            <a:off x="4328442" y="2524600"/>
            <a:ext cx="594300" cy="0"/>
          </a:xfrm>
          <a:prstGeom prst="straightConnector1">
            <a:avLst/>
          </a:prstGeom>
          <a:noFill/>
          <a:ln cap="flat" cmpd="sng" w="9525">
            <a:solidFill>
              <a:schemeClr val="dk2"/>
            </a:solidFill>
            <a:prstDash val="solid"/>
            <a:round/>
            <a:headEnd len="med" w="med" type="none"/>
            <a:tailEnd len="med" w="med" type="triangle"/>
          </a:ln>
        </p:spPr>
      </p:cxnSp>
      <p:sp>
        <p:nvSpPr>
          <p:cNvPr id="95" name="Google Shape;95;p15"/>
          <p:cNvSpPr/>
          <p:nvPr/>
        </p:nvSpPr>
        <p:spPr>
          <a:xfrm>
            <a:off x="1977400" y="4092100"/>
            <a:ext cx="1276500" cy="394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Home / Landing page</a:t>
            </a:r>
            <a:endParaRPr sz="1200"/>
          </a:p>
        </p:txBody>
      </p:sp>
      <p:sp>
        <p:nvSpPr>
          <p:cNvPr id="96" name="Google Shape;96;p15"/>
          <p:cNvSpPr/>
          <p:nvPr/>
        </p:nvSpPr>
        <p:spPr>
          <a:xfrm>
            <a:off x="5997300" y="4092100"/>
            <a:ext cx="1276500" cy="394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Signup</a:t>
            </a:r>
            <a:endParaRPr sz="1200"/>
          </a:p>
        </p:txBody>
      </p:sp>
      <p:cxnSp>
        <p:nvCxnSpPr>
          <p:cNvPr id="97" name="Google Shape;97;p15"/>
          <p:cNvCxnSpPr>
            <a:endCxn id="96" idx="1"/>
          </p:cNvCxnSpPr>
          <p:nvPr/>
        </p:nvCxnSpPr>
        <p:spPr>
          <a:xfrm>
            <a:off x="3253800" y="4289200"/>
            <a:ext cx="27435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53" name="Shape 453"/>
        <p:cNvGrpSpPr/>
        <p:nvPr/>
      </p:nvGrpSpPr>
      <p:grpSpPr>
        <a:xfrm>
          <a:off x="0" y="0"/>
          <a:ext cx="0" cy="0"/>
          <a:chOff x="0" y="0"/>
          <a:chExt cx="0" cy="0"/>
        </a:xfrm>
      </p:grpSpPr>
      <p:pic>
        <p:nvPicPr>
          <p:cNvPr id="454" name="Google Shape;454;p42"/>
          <p:cNvPicPr preferRelativeResize="0"/>
          <p:nvPr/>
        </p:nvPicPr>
        <p:blipFill rotWithShape="1">
          <a:blip r:embed="rId3">
            <a:alphaModFix/>
          </a:blip>
          <a:srcRect b="0" l="0" r="0" t="60663"/>
          <a:stretch/>
        </p:blipFill>
        <p:spPr>
          <a:xfrm>
            <a:off x="0" y="2569199"/>
            <a:ext cx="9143999" cy="2569200"/>
          </a:xfrm>
          <a:prstGeom prst="rect">
            <a:avLst/>
          </a:prstGeom>
          <a:noFill/>
          <a:ln>
            <a:noFill/>
          </a:ln>
        </p:spPr>
      </p:pic>
      <p:sp>
        <p:nvSpPr>
          <p:cNvPr id="455" name="Google Shape;455;p42"/>
          <p:cNvSpPr/>
          <p:nvPr/>
        </p:nvSpPr>
        <p:spPr>
          <a:xfrm>
            <a:off x="0" y="0"/>
            <a:ext cx="9144000" cy="25692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2"/>
          <p:cNvSpPr/>
          <p:nvPr/>
        </p:nvSpPr>
        <p:spPr>
          <a:xfrm rot="118693">
            <a:off x="55449" y="145093"/>
            <a:ext cx="1260151" cy="4424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p>
          <a:p>
            <a:pPr indent="0" lvl="0" marL="0" rtl="0" algn="ctr">
              <a:spcBef>
                <a:spcPts val="0"/>
              </a:spcBef>
              <a:spcAft>
                <a:spcPts val="0"/>
              </a:spcAft>
              <a:buNone/>
            </a:pPr>
            <a:r>
              <a:rPr b="1" lang="en" sz="1200"/>
              <a:t>(in action)</a:t>
            </a:r>
            <a:endParaRPr b="1" sz="1200"/>
          </a:p>
        </p:txBody>
      </p:sp>
      <p:sp>
        <p:nvSpPr>
          <p:cNvPr id="457" name="Google Shape;457;p42"/>
          <p:cNvSpPr/>
          <p:nvPr/>
        </p:nvSpPr>
        <p:spPr>
          <a:xfrm rot="-239788">
            <a:off x="55539" y="150680"/>
            <a:ext cx="1222473"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p:txBody>
      </p:sp>
      <p:sp>
        <p:nvSpPr>
          <p:cNvPr id="458" name="Google Shape;458;p42"/>
          <p:cNvSpPr/>
          <p:nvPr/>
        </p:nvSpPr>
        <p:spPr>
          <a:xfrm rot="-240639">
            <a:off x="114915" y="131198"/>
            <a:ext cx="1110921"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vFlashCards</a:t>
            </a:r>
            <a:endParaRPr b="1" sz="1200"/>
          </a:p>
          <a:p>
            <a:pPr indent="0" lvl="0" marL="0" rtl="0" algn="ctr">
              <a:spcBef>
                <a:spcPts val="0"/>
              </a:spcBef>
              <a:spcAft>
                <a:spcPts val="0"/>
              </a:spcAft>
              <a:buNone/>
            </a:pPr>
            <a:r>
              <a:rPr b="1" lang="en" sz="1200"/>
              <a:t>(in action)</a:t>
            </a:r>
            <a:endParaRPr b="1" sz="1200"/>
          </a:p>
        </p:txBody>
      </p:sp>
      <p:pic>
        <p:nvPicPr>
          <p:cNvPr id="459" name="Google Shape;459;p42"/>
          <p:cNvPicPr preferRelativeResize="0"/>
          <p:nvPr/>
        </p:nvPicPr>
        <p:blipFill>
          <a:blip r:embed="rId4">
            <a:alphaModFix/>
          </a:blip>
          <a:stretch>
            <a:fillRect/>
          </a:stretch>
        </p:blipFill>
        <p:spPr>
          <a:xfrm>
            <a:off x="100825" y="702175"/>
            <a:ext cx="4057650" cy="2643775"/>
          </a:xfrm>
          <a:prstGeom prst="rect">
            <a:avLst/>
          </a:prstGeom>
          <a:noFill/>
          <a:ln>
            <a:noFill/>
          </a:ln>
        </p:spPr>
      </p:pic>
      <p:sp>
        <p:nvSpPr>
          <p:cNvPr id="460" name="Google Shape;460;p42"/>
          <p:cNvSpPr/>
          <p:nvPr/>
        </p:nvSpPr>
        <p:spPr>
          <a:xfrm>
            <a:off x="2829150" y="3874650"/>
            <a:ext cx="3485700" cy="10746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Cards can be deleted also. After deleting the only card, the set is now empty. Note that the library still has a card set. </a:t>
            </a:r>
            <a:br>
              <a:rPr lang="en" sz="1200"/>
            </a:br>
            <a:br>
              <a:rPr lang="en" sz="1200"/>
            </a:br>
            <a:r>
              <a:rPr lang="en" sz="1200"/>
              <a:t>If you delete it…</a:t>
            </a:r>
            <a:endParaRPr sz="1200"/>
          </a:p>
        </p:txBody>
      </p:sp>
      <p:pic>
        <p:nvPicPr>
          <p:cNvPr id="461" name="Google Shape;461;p42"/>
          <p:cNvPicPr preferRelativeResize="0"/>
          <p:nvPr/>
        </p:nvPicPr>
        <p:blipFill>
          <a:blip r:embed="rId5">
            <a:alphaModFix/>
          </a:blip>
          <a:stretch>
            <a:fillRect/>
          </a:stretch>
        </p:blipFill>
        <p:spPr>
          <a:xfrm>
            <a:off x="4963325" y="702162"/>
            <a:ext cx="4057650" cy="2643788"/>
          </a:xfrm>
          <a:prstGeom prst="rect">
            <a:avLst/>
          </a:prstGeom>
          <a:noFill/>
          <a:ln>
            <a:noFill/>
          </a:ln>
        </p:spPr>
      </p:pic>
      <p:cxnSp>
        <p:nvCxnSpPr>
          <p:cNvPr id="462" name="Google Shape;462;p42"/>
          <p:cNvCxnSpPr>
            <a:stCxn id="459" idx="3"/>
            <a:endCxn id="461" idx="1"/>
          </p:cNvCxnSpPr>
          <p:nvPr/>
        </p:nvCxnSpPr>
        <p:spPr>
          <a:xfrm>
            <a:off x="4158475" y="2024063"/>
            <a:ext cx="8049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66" name="Shape 466"/>
        <p:cNvGrpSpPr/>
        <p:nvPr/>
      </p:nvGrpSpPr>
      <p:grpSpPr>
        <a:xfrm>
          <a:off x="0" y="0"/>
          <a:ext cx="0" cy="0"/>
          <a:chOff x="0" y="0"/>
          <a:chExt cx="0" cy="0"/>
        </a:xfrm>
      </p:grpSpPr>
      <p:pic>
        <p:nvPicPr>
          <p:cNvPr id="467" name="Google Shape;467;p43"/>
          <p:cNvPicPr preferRelativeResize="0"/>
          <p:nvPr/>
        </p:nvPicPr>
        <p:blipFill rotWithShape="1">
          <a:blip r:embed="rId3">
            <a:alphaModFix/>
          </a:blip>
          <a:srcRect b="0" l="0" r="0" t="60663"/>
          <a:stretch/>
        </p:blipFill>
        <p:spPr>
          <a:xfrm>
            <a:off x="0" y="2571749"/>
            <a:ext cx="9143999" cy="2569200"/>
          </a:xfrm>
          <a:prstGeom prst="rect">
            <a:avLst/>
          </a:prstGeom>
          <a:noFill/>
          <a:ln>
            <a:noFill/>
          </a:ln>
        </p:spPr>
      </p:pic>
      <p:sp>
        <p:nvSpPr>
          <p:cNvPr id="468" name="Google Shape;468;p43"/>
          <p:cNvSpPr/>
          <p:nvPr/>
        </p:nvSpPr>
        <p:spPr>
          <a:xfrm>
            <a:off x="0" y="0"/>
            <a:ext cx="9144000" cy="25692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3"/>
          <p:cNvSpPr/>
          <p:nvPr/>
        </p:nvSpPr>
        <p:spPr>
          <a:xfrm rot="118693">
            <a:off x="55449" y="145093"/>
            <a:ext cx="1260151" cy="4424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p>
          <a:p>
            <a:pPr indent="0" lvl="0" marL="0" rtl="0" algn="ctr">
              <a:spcBef>
                <a:spcPts val="0"/>
              </a:spcBef>
              <a:spcAft>
                <a:spcPts val="0"/>
              </a:spcAft>
              <a:buNone/>
            </a:pPr>
            <a:r>
              <a:rPr b="1" lang="en" sz="1200"/>
              <a:t>(in action)</a:t>
            </a:r>
            <a:endParaRPr b="1" sz="1200"/>
          </a:p>
        </p:txBody>
      </p:sp>
      <p:sp>
        <p:nvSpPr>
          <p:cNvPr id="470" name="Google Shape;470;p43"/>
          <p:cNvSpPr/>
          <p:nvPr/>
        </p:nvSpPr>
        <p:spPr>
          <a:xfrm rot="-239788">
            <a:off x="55539" y="150680"/>
            <a:ext cx="1222473"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p:txBody>
      </p:sp>
      <p:sp>
        <p:nvSpPr>
          <p:cNvPr id="471" name="Google Shape;471;p43"/>
          <p:cNvSpPr/>
          <p:nvPr/>
        </p:nvSpPr>
        <p:spPr>
          <a:xfrm rot="-240639">
            <a:off x="114915" y="131198"/>
            <a:ext cx="1110921"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vFlashCards</a:t>
            </a:r>
            <a:endParaRPr b="1" sz="1200"/>
          </a:p>
          <a:p>
            <a:pPr indent="0" lvl="0" marL="0" rtl="0" algn="ctr">
              <a:spcBef>
                <a:spcPts val="0"/>
              </a:spcBef>
              <a:spcAft>
                <a:spcPts val="0"/>
              </a:spcAft>
              <a:buNone/>
            </a:pPr>
            <a:r>
              <a:rPr b="1" lang="en" sz="1200"/>
              <a:t>(in action)</a:t>
            </a:r>
            <a:endParaRPr b="1" sz="1200"/>
          </a:p>
        </p:txBody>
      </p:sp>
      <p:pic>
        <p:nvPicPr>
          <p:cNvPr id="472" name="Google Shape;472;p43"/>
          <p:cNvPicPr preferRelativeResize="0"/>
          <p:nvPr/>
        </p:nvPicPr>
        <p:blipFill>
          <a:blip r:embed="rId4">
            <a:alphaModFix/>
          </a:blip>
          <a:stretch>
            <a:fillRect/>
          </a:stretch>
        </p:blipFill>
        <p:spPr>
          <a:xfrm>
            <a:off x="1532011" y="357675"/>
            <a:ext cx="6079975" cy="3961425"/>
          </a:xfrm>
          <a:prstGeom prst="rect">
            <a:avLst/>
          </a:prstGeom>
          <a:noFill/>
          <a:ln>
            <a:noFill/>
          </a:ln>
        </p:spPr>
      </p:pic>
      <p:sp>
        <p:nvSpPr>
          <p:cNvPr id="473" name="Google Shape;473;p43"/>
          <p:cNvSpPr/>
          <p:nvPr/>
        </p:nvSpPr>
        <p:spPr>
          <a:xfrm>
            <a:off x="3061050" y="4466075"/>
            <a:ext cx="3021900" cy="5265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Now the library has been emptied.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77" name="Shape 477"/>
        <p:cNvGrpSpPr/>
        <p:nvPr/>
      </p:nvGrpSpPr>
      <p:grpSpPr>
        <a:xfrm>
          <a:off x="0" y="0"/>
          <a:ext cx="0" cy="0"/>
          <a:chOff x="0" y="0"/>
          <a:chExt cx="0" cy="0"/>
        </a:xfrm>
      </p:grpSpPr>
      <p:pic>
        <p:nvPicPr>
          <p:cNvPr id="478" name="Google Shape;478;p44"/>
          <p:cNvPicPr preferRelativeResize="0"/>
          <p:nvPr/>
        </p:nvPicPr>
        <p:blipFill rotWithShape="1">
          <a:blip r:embed="rId3">
            <a:alphaModFix/>
          </a:blip>
          <a:srcRect b="0" l="0" r="0" t="60663"/>
          <a:stretch/>
        </p:blipFill>
        <p:spPr>
          <a:xfrm>
            <a:off x="0" y="2569199"/>
            <a:ext cx="9143999" cy="2569200"/>
          </a:xfrm>
          <a:prstGeom prst="rect">
            <a:avLst/>
          </a:prstGeom>
          <a:noFill/>
          <a:ln>
            <a:noFill/>
          </a:ln>
        </p:spPr>
      </p:pic>
      <p:sp>
        <p:nvSpPr>
          <p:cNvPr id="479" name="Google Shape;479;p44"/>
          <p:cNvSpPr/>
          <p:nvPr/>
        </p:nvSpPr>
        <p:spPr>
          <a:xfrm>
            <a:off x="41575" y="0"/>
            <a:ext cx="9144000" cy="25692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4"/>
          <p:cNvSpPr/>
          <p:nvPr/>
        </p:nvSpPr>
        <p:spPr>
          <a:xfrm rot="118693">
            <a:off x="55449" y="145093"/>
            <a:ext cx="1260151" cy="4424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p>
          <a:p>
            <a:pPr indent="0" lvl="0" marL="0" rtl="0" algn="ctr">
              <a:spcBef>
                <a:spcPts val="0"/>
              </a:spcBef>
              <a:spcAft>
                <a:spcPts val="0"/>
              </a:spcAft>
              <a:buNone/>
            </a:pPr>
            <a:r>
              <a:rPr b="1" lang="en" sz="1200"/>
              <a:t>(in action)</a:t>
            </a:r>
            <a:endParaRPr b="1" sz="1200"/>
          </a:p>
        </p:txBody>
      </p:sp>
      <p:sp>
        <p:nvSpPr>
          <p:cNvPr id="481" name="Google Shape;481;p44"/>
          <p:cNvSpPr/>
          <p:nvPr/>
        </p:nvSpPr>
        <p:spPr>
          <a:xfrm rot="-239788">
            <a:off x="55539" y="150680"/>
            <a:ext cx="1222473"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p:txBody>
      </p:sp>
      <p:sp>
        <p:nvSpPr>
          <p:cNvPr id="482" name="Google Shape;482;p44"/>
          <p:cNvSpPr/>
          <p:nvPr/>
        </p:nvSpPr>
        <p:spPr>
          <a:xfrm rot="-240639">
            <a:off x="114915" y="131198"/>
            <a:ext cx="1110921"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vFlashCards</a:t>
            </a:r>
            <a:endParaRPr b="1" sz="1200"/>
          </a:p>
          <a:p>
            <a:pPr indent="0" lvl="0" marL="0" rtl="0" algn="ctr">
              <a:spcBef>
                <a:spcPts val="0"/>
              </a:spcBef>
              <a:spcAft>
                <a:spcPts val="0"/>
              </a:spcAft>
              <a:buNone/>
            </a:pPr>
            <a:r>
              <a:rPr b="1" lang="en" sz="1200"/>
              <a:t>(in action)</a:t>
            </a:r>
            <a:endParaRPr b="1" sz="1200"/>
          </a:p>
        </p:txBody>
      </p:sp>
      <p:pic>
        <p:nvPicPr>
          <p:cNvPr id="483" name="Google Shape;483;p44"/>
          <p:cNvPicPr preferRelativeResize="0"/>
          <p:nvPr/>
        </p:nvPicPr>
        <p:blipFill>
          <a:blip r:embed="rId4">
            <a:alphaModFix/>
          </a:blip>
          <a:stretch>
            <a:fillRect/>
          </a:stretch>
        </p:blipFill>
        <p:spPr>
          <a:xfrm>
            <a:off x="163075" y="790000"/>
            <a:ext cx="4252950" cy="2771026"/>
          </a:xfrm>
          <a:prstGeom prst="rect">
            <a:avLst/>
          </a:prstGeom>
          <a:noFill/>
          <a:ln>
            <a:noFill/>
          </a:ln>
        </p:spPr>
      </p:pic>
      <p:pic>
        <p:nvPicPr>
          <p:cNvPr id="484" name="Google Shape;484;p44"/>
          <p:cNvPicPr preferRelativeResize="0"/>
          <p:nvPr/>
        </p:nvPicPr>
        <p:blipFill>
          <a:blip r:embed="rId5">
            <a:alphaModFix/>
          </a:blip>
          <a:stretch>
            <a:fillRect/>
          </a:stretch>
        </p:blipFill>
        <p:spPr>
          <a:xfrm>
            <a:off x="4597746" y="790000"/>
            <a:ext cx="4252978" cy="2771026"/>
          </a:xfrm>
          <a:prstGeom prst="rect">
            <a:avLst/>
          </a:prstGeom>
          <a:noFill/>
          <a:ln>
            <a:noFill/>
          </a:ln>
        </p:spPr>
      </p:pic>
      <p:sp>
        <p:nvSpPr>
          <p:cNvPr id="485" name="Google Shape;485;p44"/>
          <p:cNvSpPr/>
          <p:nvPr/>
        </p:nvSpPr>
        <p:spPr>
          <a:xfrm>
            <a:off x="2806525" y="3910500"/>
            <a:ext cx="3485700" cy="6810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Well, there is the public library, which consists of other shared card sets</a:t>
            </a:r>
            <a:r>
              <a:rPr lang="en"/>
              <a:t>!</a:t>
            </a:r>
            <a:r>
              <a:rPr lang="en"/>
              <a:t>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89" name="Shape 489"/>
        <p:cNvGrpSpPr/>
        <p:nvPr/>
      </p:nvGrpSpPr>
      <p:grpSpPr>
        <a:xfrm>
          <a:off x="0" y="0"/>
          <a:ext cx="0" cy="0"/>
          <a:chOff x="0" y="0"/>
          <a:chExt cx="0" cy="0"/>
        </a:xfrm>
      </p:grpSpPr>
      <p:pic>
        <p:nvPicPr>
          <p:cNvPr id="490" name="Google Shape;490;p45"/>
          <p:cNvPicPr preferRelativeResize="0"/>
          <p:nvPr/>
        </p:nvPicPr>
        <p:blipFill rotWithShape="1">
          <a:blip r:embed="rId3">
            <a:alphaModFix/>
          </a:blip>
          <a:srcRect b="0" l="0" r="0" t="60663"/>
          <a:stretch/>
        </p:blipFill>
        <p:spPr>
          <a:xfrm>
            <a:off x="0" y="2574324"/>
            <a:ext cx="9143999" cy="2569200"/>
          </a:xfrm>
          <a:prstGeom prst="rect">
            <a:avLst/>
          </a:prstGeom>
          <a:noFill/>
          <a:ln>
            <a:noFill/>
          </a:ln>
        </p:spPr>
      </p:pic>
      <p:sp>
        <p:nvSpPr>
          <p:cNvPr id="491" name="Google Shape;491;p45"/>
          <p:cNvSpPr/>
          <p:nvPr/>
        </p:nvSpPr>
        <p:spPr>
          <a:xfrm>
            <a:off x="0" y="0"/>
            <a:ext cx="9144000" cy="2569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5"/>
          <p:cNvSpPr/>
          <p:nvPr/>
        </p:nvSpPr>
        <p:spPr>
          <a:xfrm rot="-59543">
            <a:off x="78302" y="110623"/>
            <a:ext cx="1281792" cy="529882"/>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p>
        </p:txBody>
      </p:sp>
      <p:sp>
        <p:nvSpPr>
          <p:cNvPr id="493" name="Google Shape;493;p45"/>
          <p:cNvSpPr/>
          <p:nvPr/>
        </p:nvSpPr>
        <p:spPr>
          <a:xfrm rot="60348">
            <a:off x="150647" y="121838"/>
            <a:ext cx="1281797" cy="529882"/>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94" name="Google Shape;494;p45"/>
          <p:cNvSpPr/>
          <p:nvPr/>
        </p:nvSpPr>
        <p:spPr>
          <a:xfrm>
            <a:off x="78250" y="176125"/>
            <a:ext cx="1281900" cy="529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Challenges</a:t>
            </a:r>
            <a:endParaRPr b="1"/>
          </a:p>
        </p:txBody>
      </p:sp>
      <p:sp>
        <p:nvSpPr>
          <p:cNvPr id="495" name="Google Shape;495;p45"/>
          <p:cNvSpPr/>
          <p:nvPr/>
        </p:nvSpPr>
        <p:spPr>
          <a:xfrm>
            <a:off x="1570950" y="256775"/>
            <a:ext cx="6002100" cy="46395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t" bIns="457200" lIns="91425" spcFirstLastPara="1" rIns="91425" wrap="square" tIns="457200">
            <a:noAutofit/>
          </a:bodyPr>
          <a:lstStyle/>
          <a:p>
            <a:pPr indent="-317500" lvl="0" marL="457200" rtl="0" algn="l">
              <a:lnSpc>
                <a:spcPct val="115000"/>
              </a:lnSpc>
              <a:spcBef>
                <a:spcPts val="0"/>
              </a:spcBef>
              <a:spcAft>
                <a:spcPts val="0"/>
              </a:spcAft>
              <a:buSzPts val="1400"/>
              <a:buChar char="●"/>
            </a:pPr>
            <a:r>
              <a:rPr lang="en"/>
              <a:t>Learning, testing, and implementing components not limited to</a:t>
            </a:r>
            <a:endParaRPr/>
          </a:p>
          <a:p>
            <a:pPr indent="-317500" lvl="1" marL="914400" rtl="0" algn="l">
              <a:lnSpc>
                <a:spcPct val="115000"/>
              </a:lnSpc>
              <a:spcBef>
                <a:spcPts val="0"/>
              </a:spcBef>
              <a:spcAft>
                <a:spcPts val="0"/>
              </a:spcAft>
              <a:buSzPts val="1400"/>
              <a:buChar char="○"/>
            </a:pPr>
            <a:r>
              <a:rPr lang="en"/>
              <a:t>Bcrypt (for salt &amp; hashing password)</a:t>
            </a:r>
            <a:endParaRPr/>
          </a:p>
          <a:p>
            <a:pPr indent="-317500" lvl="1" marL="914400" rtl="0" algn="l">
              <a:lnSpc>
                <a:spcPct val="115000"/>
              </a:lnSpc>
              <a:spcBef>
                <a:spcPts val="0"/>
              </a:spcBef>
              <a:spcAft>
                <a:spcPts val="0"/>
              </a:spcAft>
              <a:buSzPts val="1400"/>
              <a:buChar char="○"/>
            </a:pPr>
            <a:r>
              <a:rPr lang="en"/>
              <a:t>Routes via Express</a:t>
            </a:r>
            <a:endParaRPr/>
          </a:p>
          <a:p>
            <a:pPr indent="-317500" lvl="1" marL="914400" rtl="0" algn="l">
              <a:lnSpc>
                <a:spcPct val="115000"/>
              </a:lnSpc>
              <a:spcBef>
                <a:spcPts val="0"/>
              </a:spcBef>
              <a:spcAft>
                <a:spcPts val="0"/>
              </a:spcAft>
              <a:buSzPts val="1400"/>
              <a:buChar char="○"/>
            </a:pPr>
            <a:r>
              <a:rPr lang="en"/>
              <a:t>JSONWebToken (and learning about the security downsides and alternative from Professor Molina)</a:t>
            </a:r>
            <a:endParaRPr/>
          </a:p>
          <a:p>
            <a:pPr indent="-317500" lvl="1" marL="914400" rtl="0" algn="l">
              <a:lnSpc>
                <a:spcPct val="115000"/>
              </a:lnSpc>
              <a:spcBef>
                <a:spcPts val="0"/>
              </a:spcBef>
              <a:spcAft>
                <a:spcPts val="0"/>
              </a:spcAft>
              <a:buSzPts val="1400"/>
              <a:buChar char="○"/>
            </a:pPr>
            <a:r>
              <a:rPr lang="en"/>
              <a:t>React Router</a:t>
            </a:r>
            <a:endParaRPr/>
          </a:p>
          <a:p>
            <a:pPr indent="-317500" lvl="0" marL="457200" rtl="0" algn="l">
              <a:lnSpc>
                <a:spcPct val="115000"/>
              </a:lnSpc>
              <a:spcBef>
                <a:spcPts val="0"/>
              </a:spcBef>
              <a:spcAft>
                <a:spcPts val="0"/>
              </a:spcAft>
              <a:buSzPts val="1400"/>
              <a:buChar char="●"/>
            </a:pPr>
            <a:r>
              <a:rPr lang="en"/>
              <a:t>Testing &amp; debugging</a:t>
            </a:r>
            <a:endParaRPr/>
          </a:p>
          <a:p>
            <a:pPr indent="-317500" lvl="1" marL="914400" rtl="0" algn="l">
              <a:lnSpc>
                <a:spcPct val="115000"/>
              </a:lnSpc>
              <a:spcBef>
                <a:spcPts val="0"/>
              </a:spcBef>
              <a:spcAft>
                <a:spcPts val="0"/>
              </a:spcAft>
              <a:buSzPts val="1400"/>
              <a:buChar char="○"/>
            </a:pPr>
            <a:r>
              <a:rPr lang="en"/>
              <a:t>JSONWebToken - Took hours to understand the mechanic before implementation and more time to debug.</a:t>
            </a:r>
            <a:endParaRPr/>
          </a:p>
          <a:p>
            <a:pPr indent="-317500" lvl="1" marL="914400" rtl="0" algn="l">
              <a:lnSpc>
                <a:spcPct val="115000"/>
              </a:lnSpc>
              <a:spcBef>
                <a:spcPts val="0"/>
              </a:spcBef>
              <a:spcAft>
                <a:spcPts val="0"/>
              </a:spcAft>
              <a:buSzPts val="1400"/>
              <a:buChar char="○"/>
            </a:pPr>
            <a:r>
              <a:rPr lang="en"/>
              <a:t>React Router.</a:t>
            </a:r>
            <a:endParaRPr/>
          </a:p>
          <a:p>
            <a:pPr indent="-317500" lvl="1" marL="914400" rtl="0" algn="l">
              <a:lnSpc>
                <a:spcPct val="115000"/>
              </a:lnSpc>
              <a:spcBef>
                <a:spcPts val="0"/>
              </a:spcBef>
              <a:spcAft>
                <a:spcPts val="0"/>
              </a:spcAft>
              <a:buSzPts val="1400"/>
              <a:buChar char="○"/>
            </a:pPr>
            <a:r>
              <a:rPr lang="en">
                <a:solidFill>
                  <a:schemeClr val="dk1"/>
                </a:solidFill>
              </a:rPr>
              <a:t>Passing data in the frontend between parent and child.</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Database</a:t>
            </a:r>
            <a:endParaRPr>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Augment existing knowledge from college database course. This includes PostgresSQL setup, database implementation, expanding knowledge on SQL queries, figuring out the appropriate data type, etc.</a:t>
            </a:r>
            <a:endParaRPr sz="12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99" name="Shape 499"/>
        <p:cNvGrpSpPr/>
        <p:nvPr/>
      </p:nvGrpSpPr>
      <p:grpSpPr>
        <a:xfrm>
          <a:off x="0" y="0"/>
          <a:ext cx="0" cy="0"/>
          <a:chOff x="0" y="0"/>
          <a:chExt cx="0" cy="0"/>
        </a:xfrm>
      </p:grpSpPr>
      <p:pic>
        <p:nvPicPr>
          <p:cNvPr id="500" name="Google Shape;500;p46"/>
          <p:cNvPicPr preferRelativeResize="0"/>
          <p:nvPr/>
        </p:nvPicPr>
        <p:blipFill rotWithShape="1">
          <a:blip r:embed="rId3">
            <a:alphaModFix/>
          </a:blip>
          <a:srcRect b="0" l="0" r="0" t="60663"/>
          <a:stretch/>
        </p:blipFill>
        <p:spPr>
          <a:xfrm>
            <a:off x="0" y="2574324"/>
            <a:ext cx="9143999" cy="2569200"/>
          </a:xfrm>
          <a:prstGeom prst="rect">
            <a:avLst/>
          </a:prstGeom>
          <a:noFill/>
          <a:ln>
            <a:noFill/>
          </a:ln>
        </p:spPr>
      </p:pic>
      <p:sp>
        <p:nvSpPr>
          <p:cNvPr id="501" name="Google Shape;501;p46"/>
          <p:cNvSpPr/>
          <p:nvPr/>
        </p:nvSpPr>
        <p:spPr>
          <a:xfrm>
            <a:off x="0" y="0"/>
            <a:ext cx="9144000" cy="2569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6"/>
          <p:cNvSpPr/>
          <p:nvPr/>
        </p:nvSpPr>
        <p:spPr>
          <a:xfrm rot="-59543">
            <a:off x="78302" y="110623"/>
            <a:ext cx="1281792" cy="529882"/>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p>
        </p:txBody>
      </p:sp>
      <p:sp>
        <p:nvSpPr>
          <p:cNvPr id="503" name="Google Shape;503;p46"/>
          <p:cNvSpPr/>
          <p:nvPr/>
        </p:nvSpPr>
        <p:spPr>
          <a:xfrm rot="60348">
            <a:off x="150647" y="121838"/>
            <a:ext cx="1281797" cy="529882"/>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04" name="Google Shape;504;p46"/>
          <p:cNvSpPr/>
          <p:nvPr/>
        </p:nvSpPr>
        <p:spPr>
          <a:xfrm>
            <a:off x="78250" y="176125"/>
            <a:ext cx="1281900" cy="529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Challenges</a:t>
            </a:r>
            <a:endParaRPr b="1"/>
          </a:p>
        </p:txBody>
      </p:sp>
      <p:sp>
        <p:nvSpPr>
          <p:cNvPr id="505" name="Google Shape;505;p46"/>
          <p:cNvSpPr/>
          <p:nvPr/>
        </p:nvSpPr>
        <p:spPr>
          <a:xfrm>
            <a:off x="1643400" y="382225"/>
            <a:ext cx="5857200" cy="39585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t" bIns="457200" lIns="91425" spcFirstLastPara="1" rIns="91425" wrap="square" tIns="457200">
            <a:noAutofit/>
          </a:bodyPr>
          <a:lstStyle/>
          <a:p>
            <a:pPr indent="-317500" lvl="0" marL="457200" rtl="0" algn="l">
              <a:lnSpc>
                <a:spcPct val="115000"/>
              </a:lnSpc>
              <a:spcBef>
                <a:spcPts val="0"/>
              </a:spcBef>
              <a:spcAft>
                <a:spcPts val="0"/>
              </a:spcAft>
              <a:buSzPts val="1400"/>
              <a:buChar char="●"/>
            </a:pPr>
            <a:r>
              <a:rPr lang="en"/>
              <a:t>Working solo</a:t>
            </a:r>
            <a:endParaRPr/>
          </a:p>
          <a:p>
            <a:pPr indent="-317500" lvl="1" marL="914400" rtl="0" algn="l">
              <a:lnSpc>
                <a:spcPct val="115000"/>
              </a:lnSpc>
              <a:spcBef>
                <a:spcPts val="0"/>
              </a:spcBef>
              <a:spcAft>
                <a:spcPts val="0"/>
              </a:spcAft>
              <a:buSzPts val="1400"/>
              <a:buChar char="○"/>
            </a:pPr>
            <a:r>
              <a:rPr lang="en"/>
              <a:t>Responsible for all aspects from ideation, planning, designing, coding, debugging, documentation, and understanding all technical concepts.</a:t>
            </a:r>
            <a:endParaRPr/>
          </a:p>
          <a:p>
            <a:pPr indent="-317500" lvl="1" marL="914400" rtl="0" algn="l">
              <a:lnSpc>
                <a:spcPct val="115000"/>
              </a:lnSpc>
              <a:spcBef>
                <a:spcPts val="0"/>
              </a:spcBef>
              <a:spcAft>
                <a:spcPts val="0"/>
              </a:spcAft>
              <a:buSzPts val="1400"/>
              <a:buChar char="○"/>
            </a:pPr>
            <a:r>
              <a:rPr lang="en"/>
              <a:t>Seemingly mundane tasks can take significantly more time than expected.</a:t>
            </a:r>
            <a:endParaRPr/>
          </a:p>
          <a:p>
            <a:pPr indent="-317500" lvl="0" marL="457200" rtl="0" algn="l">
              <a:lnSpc>
                <a:spcPct val="115000"/>
              </a:lnSpc>
              <a:spcBef>
                <a:spcPts val="0"/>
              </a:spcBef>
              <a:spcAft>
                <a:spcPts val="0"/>
              </a:spcAft>
              <a:buSzPts val="1400"/>
              <a:buChar char="●"/>
            </a:pPr>
            <a:r>
              <a:rPr lang="en"/>
              <a:t>Laptop issue</a:t>
            </a:r>
            <a:endParaRPr/>
          </a:p>
          <a:p>
            <a:pPr indent="-317500" lvl="1" marL="914400" rtl="0" algn="l">
              <a:lnSpc>
                <a:spcPct val="115000"/>
              </a:lnSpc>
              <a:spcBef>
                <a:spcPts val="0"/>
              </a:spcBef>
              <a:spcAft>
                <a:spcPts val="0"/>
              </a:spcAft>
              <a:buSzPts val="1400"/>
              <a:buChar char="○"/>
            </a:pPr>
            <a:r>
              <a:rPr lang="en"/>
              <a:t>Primary laptop had to be serviced offsite for close to a month.</a:t>
            </a:r>
            <a:endParaRPr/>
          </a:p>
          <a:p>
            <a:pPr indent="-317500" lvl="1" marL="914400" rtl="0" algn="l">
              <a:lnSpc>
                <a:spcPct val="115000"/>
              </a:lnSpc>
              <a:spcBef>
                <a:spcPts val="0"/>
              </a:spcBef>
              <a:spcAft>
                <a:spcPts val="0"/>
              </a:spcAft>
              <a:buSzPts val="1400"/>
              <a:buChar char="○"/>
            </a:pPr>
            <a:r>
              <a:rPr lang="en"/>
              <a:t>Backup laptop is unreliable and prone to crash. (Despite running on Ubuntu Linux.)</a:t>
            </a:r>
            <a:endParaRPr/>
          </a:p>
          <a:p>
            <a:pPr indent="-317500" lvl="1" marL="914400" rtl="0" algn="l">
              <a:lnSpc>
                <a:spcPct val="115000"/>
              </a:lnSpc>
              <a:spcBef>
                <a:spcPts val="0"/>
              </a:spcBef>
              <a:spcAft>
                <a:spcPts val="0"/>
              </a:spcAft>
              <a:buSzPts val="1400"/>
              <a:buChar char="○"/>
            </a:pPr>
            <a:r>
              <a:rPr lang="en"/>
              <a:t>Had to setup, backup, and configure environments on separate machines.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509" name="Shape 509"/>
        <p:cNvGrpSpPr/>
        <p:nvPr/>
      </p:nvGrpSpPr>
      <p:grpSpPr>
        <a:xfrm>
          <a:off x="0" y="0"/>
          <a:ext cx="0" cy="0"/>
          <a:chOff x="0" y="0"/>
          <a:chExt cx="0" cy="0"/>
        </a:xfrm>
      </p:grpSpPr>
      <p:pic>
        <p:nvPicPr>
          <p:cNvPr id="510" name="Google Shape;510;p47"/>
          <p:cNvPicPr preferRelativeResize="0"/>
          <p:nvPr/>
        </p:nvPicPr>
        <p:blipFill rotWithShape="1">
          <a:blip r:embed="rId3">
            <a:alphaModFix/>
          </a:blip>
          <a:srcRect b="0" l="0" r="0" t="60663"/>
          <a:stretch/>
        </p:blipFill>
        <p:spPr>
          <a:xfrm>
            <a:off x="0" y="2574324"/>
            <a:ext cx="9143999" cy="2569200"/>
          </a:xfrm>
          <a:prstGeom prst="rect">
            <a:avLst/>
          </a:prstGeom>
          <a:noFill/>
          <a:ln>
            <a:noFill/>
          </a:ln>
        </p:spPr>
      </p:pic>
      <p:sp>
        <p:nvSpPr>
          <p:cNvPr id="511" name="Google Shape;511;p47"/>
          <p:cNvSpPr/>
          <p:nvPr/>
        </p:nvSpPr>
        <p:spPr>
          <a:xfrm>
            <a:off x="0" y="0"/>
            <a:ext cx="9144000" cy="25692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7"/>
          <p:cNvSpPr/>
          <p:nvPr/>
        </p:nvSpPr>
        <p:spPr>
          <a:xfrm rot="-59543">
            <a:off x="78302" y="110623"/>
            <a:ext cx="1281792" cy="529882"/>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p>
        </p:txBody>
      </p:sp>
      <p:sp>
        <p:nvSpPr>
          <p:cNvPr id="513" name="Google Shape;513;p47"/>
          <p:cNvSpPr/>
          <p:nvPr/>
        </p:nvSpPr>
        <p:spPr>
          <a:xfrm rot="60348">
            <a:off x="150647" y="121838"/>
            <a:ext cx="1281797" cy="529882"/>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14" name="Google Shape;514;p47"/>
          <p:cNvSpPr/>
          <p:nvPr/>
        </p:nvSpPr>
        <p:spPr>
          <a:xfrm>
            <a:off x="78250" y="176125"/>
            <a:ext cx="1281900" cy="529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Thanks</a:t>
            </a:r>
            <a:endParaRPr b="1"/>
          </a:p>
        </p:txBody>
      </p:sp>
      <p:sp>
        <p:nvSpPr>
          <p:cNvPr id="515" name="Google Shape;515;p47"/>
          <p:cNvSpPr/>
          <p:nvPr/>
        </p:nvSpPr>
        <p:spPr>
          <a:xfrm>
            <a:off x="1471375" y="379950"/>
            <a:ext cx="6550200" cy="41220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Despite working solo, this is not truly a solo project, per se. Assistance and guidance were given at crucial time to push the project to ahead. Without these individuals, the project would not have arrived at its current state. A word of thanks to:</a:t>
            </a:r>
            <a:endParaRPr/>
          </a:p>
          <a:p>
            <a:pPr indent="-317500" lvl="0" marL="457200" rtl="0" algn="l">
              <a:spcBef>
                <a:spcPts val="0"/>
              </a:spcBef>
              <a:spcAft>
                <a:spcPts val="0"/>
              </a:spcAft>
              <a:buSzPts val="1400"/>
              <a:buChar char="●"/>
            </a:pPr>
            <a:r>
              <a:rPr lang="en"/>
              <a:t>Woodley Gelin for perspective on class and web application projects.</a:t>
            </a:r>
            <a:endParaRPr/>
          </a:p>
          <a:p>
            <a:pPr indent="-317500" lvl="0" marL="457200" rtl="0" algn="l">
              <a:spcBef>
                <a:spcPts val="0"/>
              </a:spcBef>
              <a:spcAft>
                <a:spcPts val="0"/>
              </a:spcAft>
              <a:buSzPts val="1400"/>
              <a:buChar char="●"/>
            </a:pPr>
            <a:r>
              <a:rPr lang="en"/>
              <a:t>Professor Lapid for spending time to discuss, guide, and provide ideas for the project and </a:t>
            </a:r>
            <a:r>
              <a:rPr lang="en"/>
              <a:t>deliverables</a:t>
            </a:r>
            <a:r>
              <a:rPr lang="en"/>
              <a:t>.</a:t>
            </a:r>
            <a:endParaRPr/>
          </a:p>
          <a:p>
            <a:pPr indent="-317500" lvl="0" marL="457200" rtl="0" algn="l">
              <a:spcBef>
                <a:spcPts val="0"/>
              </a:spcBef>
              <a:spcAft>
                <a:spcPts val="0"/>
              </a:spcAft>
              <a:buSzPts val="1400"/>
              <a:buChar char="●"/>
            </a:pPr>
            <a:r>
              <a:rPr lang="en"/>
              <a:t>Akbar Mirza, CUNYTechPrep TA, for his technical guidance.</a:t>
            </a:r>
            <a:endParaRPr/>
          </a:p>
          <a:p>
            <a:pPr indent="-317500" lvl="0" marL="457200" rtl="0" algn="l">
              <a:spcBef>
                <a:spcPts val="0"/>
              </a:spcBef>
              <a:spcAft>
                <a:spcPts val="0"/>
              </a:spcAft>
              <a:buSzPts val="1400"/>
              <a:buChar char="●"/>
            </a:pPr>
            <a:r>
              <a:rPr lang="en"/>
              <a:t>Professor Edgardo Molina, for the patience, </a:t>
            </a:r>
            <a:r>
              <a:rPr lang="en"/>
              <a:t>generosity</a:t>
            </a:r>
            <a:r>
              <a:rPr lang="en"/>
              <a:t> of knowledge, and time given to assist and guide my project to completion.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519" name="Shape 519"/>
        <p:cNvGrpSpPr/>
        <p:nvPr/>
      </p:nvGrpSpPr>
      <p:grpSpPr>
        <a:xfrm>
          <a:off x="0" y="0"/>
          <a:ext cx="0" cy="0"/>
          <a:chOff x="0" y="0"/>
          <a:chExt cx="0" cy="0"/>
        </a:xfrm>
      </p:grpSpPr>
      <p:pic>
        <p:nvPicPr>
          <p:cNvPr id="520" name="Google Shape;520;p48"/>
          <p:cNvPicPr preferRelativeResize="0"/>
          <p:nvPr/>
        </p:nvPicPr>
        <p:blipFill rotWithShape="1">
          <a:blip r:embed="rId3">
            <a:alphaModFix/>
          </a:blip>
          <a:srcRect b="0" l="0" r="0" t="60663"/>
          <a:stretch/>
        </p:blipFill>
        <p:spPr>
          <a:xfrm>
            <a:off x="0" y="2574324"/>
            <a:ext cx="9143999" cy="2569200"/>
          </a:xfrm>
          <a:prstGeom prst="rect">
            <a:avLst/>
          </a:prstGeom>
          <a:noFill/>
          <a:ln>
            <a:noFill/>
          </a:ln>
        </p:spPr>
      </p:pic>
      <p:sp>
        <p:nvSpPr>
          <p:cNvPr id="521" name="Google Shape;521;p48"/>
          <p:cNvSpPr/>
          <p:nvPr/>
        </p:nvSpPr>
        <p:spPr>
          <a:xfrm>
            <a:off x="0" y="0"/>
            <a:ext cx="9144000" cy="2569200"/>
          </a:xfrm>
          <a:prstGeom prst="rect">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8"/>
          <p:cNvSpPr/>
          <p:nvPr/>
        </p:nvSpPr>
        <p:spPr>
          <a:xfrm>
            <a:off x="78250" y="176125"/>
            <a:ext cx="1281900" cy="529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Wrap Up</a:t>
            </a:r>
            <a:endParaRPr b="1"/>
          </a:p>
        </p:txBody>
      </p:sp>
      <p:sp>
        <p:nvSpPr>
          <p:cNvPr id="523" name="Google Shape;523;p48"/>
          <p:cNvSpPr/>
          <p:nvPr/>
        </p:nvSpPr>
        <p:spPr>
          <a:xfrm>
            <a:off x="141775" y="219900"/>
            <a:ext cx="1281900" cy="529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Wrap Up</a:t>
            </a:r>
            <a:endParaRPr b="1"/>
          </a:p>
        </p:txBody>
      </p:sp>
      <p:sp>
        <p:nvSpPr>
          <p:cNvPr id="524" name="Google Shape;524;p48"/>
          <p:cNvSpPr/>
          <p:nvPr/>
        </p:nvSpPr>
        <p:spPr>
          <a:xfrm rot="180302">
            <a:off x="215225" y="95891"/>
            <a:ext cx="1281863" cy="529919"/>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Project Repository</a:t>
            </a:r>
            <a:endParaRPr b="1"/>
          </a:p>
        </p:txBody>
      </p:sp>
      <p:sp>
        <p:nvSpPr>
          <p:cNvPr id="525" name="Google Shape;525;p48"/>
          <p:cNvSpPr/>
          <p:nvPr/>
        </p:nvSpPr>
        <p:spPr>
          <a:xfrm>
            <a:off x="1397550" y="1850550"/>
            <a:ext cx="6348900" cy="19650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a:t>GitHub Repo</a:t>
            </a:r>
            <a:r>
              <a:rPr lang="en"/>
              <a:t>: </a:t>
            </a:r>
            <a:r>
              <a:rPr lang="en" u="sng">
                <a:solidFill>
                  <a:schemeClr val="hlink"/>
                </a:solidFill>
                <a:hlinkClick r:id="rId4"/>
              </a:rPr>
              <a:t>https://github.com/not-x/vFlashCards</a:t>
            </a:r>
            <a:endParaRPr/>
          </a:p>
          <a:p>
            <a:pPr indent="0" lvl="0" marL="0" rtl="0" algn="l">
              <a:lnSpc>
                <a:spcPct val="150000"/>
              </a:lnSpc>
              <a:spcBef>
                <a:spcPts val="0"/>
              </a:spcBef>
              <a:spcAft>
                <a:spcPts val="0"/>
              </a:spcAft>
              <a:buNone/>
            </a:pPr>
            <a:r>
              <a:rPr b="1" lang="en"/>
              <a:t>Time Log</a:t>
            </a:r>
            <a:r>
              <a:rPr lang="en"/>
              <a:t>: </a:t>
            </a:r>
            <a:r>
              <a:rPr lang="en" u="sng">
                <a:solidFill>
                  <a:schemeClr val="hlink"/>
                </a:solidFill>
                <a:hlinkClick r:id="rId5"/>
              </a:rPr>
              <a:t>https://github.com/not-x/vFlashCards/blob/main/Time_Log.csv</a:t>
            </a:r>
            <a:endParaRPr/>
          </a:p>
          <a:p>
            <a:pPr indent="0" lvl="0" marL="0" rtl="0" algn="l">
              <a:lnSpc>
                <a:spcPct val="150000"/>
              </a:lnSpc>
              <a:spcBef>
                <a:spcPts val="0"/>
              </a:spcBef>
              <a:spcAft>
                <a:spcPts val="0"/>
              </a:spcAft>
              <a:buNone/>
            </a:pPr>
            <a:r>
              <a:rPr b="1" lang="en"/>
              <a:t>Project Management Board</a:t>
            </a:r>
            <a:r>
              <a:rPr lang="en"/>
              <a:t>: </a:t>
            </a:r>
            <a:r>
              <a:rPr lang="en" u="sng">
                <a:solidFill>
                  <a:schemeClr val="hlink"/>
                </a:solidFill>
                <a:hlinkClick r:id="rId6"/>
              </a:rPr>
              <a:t>https://github.com/users/not-x/projects/1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1" name="Shape 101"/>
        <p:cNvGrpSpPr/>
        <p:nvPr/>
      </p:nvGrpSpPr>
      <p:grpSpPr>
        <a:xfrm>
          <a:off x="0" y="0"/>
          <a:ext cx="0" cy="0"/>
          <a:chOff x="0" y="0"/>
          <a:chExt cx="0" cy="0"/>
        </a:xfrm>
      </p:grpSpPr>
      <p:pic>
        <p:nvPicPr>
          <p:cNvPr id="102" name="Google Shape;102;p16"/>
          <p:cNvPicPr preferRelativeResize="0"/>
          <p:nvPr/>
        </p:nvPicPr>
        <p:blipFill rotWithShape="1">
          <a:blip r:embed="rId3">
            <a:alphaModFix/>
          </a:blip>
          <a:srcRect b="0" l="0" r="0" t="60663"/>
          <a:stretch/>
        </p:blipFill>
        <p:spPr>
          <a:xfrm>
            <a:off x="0" y="2574324"/>
            <a:ext cx="9143999" cy="2569200"/>
          </a:xfrm>
          <a:prstGeom prst="rect">
            <a:avLst/>
          </a:prstGeom>
          <a:noFill/>
          <a:ln>
            <a:noFill/>
          </a:ln>
        </p:spPr>
      </p:pic>
      <p:sp>
        <p:nvSpPr>
          <p:cNvPr id="103" name="Google Shape;103;p16"/>
          <p:cNvSpPr/>
          <p:nvPr/>
        </p:nvSpPr>
        <p:spPr>
          <a:xfrm>
            <a:off x="0" y="0"/>
            <a:ext cx="9144000" cy="2569200"/>
          </a:xfrm>
          <a:prstGeom prst="rect">
            <a:avLst/>
          </a:prstGeom>
          <a:solidFill>
            <a:srgbClr val="FADA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txBox="1"/>
          <p:nvPr/>
        </p:nvSpPr>
        <p:spPr>
          <a:xfrm>
            <a:off x="3827050" y="1585625"/>
            <a:ext cx="28188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6"/>
          <p:cNvSpPr/>
          <p:nvPr/>
        </p:nvSpPr>
        <p:spPr>
          <a:xfrm rot="-300619">
            <a:off x="172641" y="132594"/>
            <a:ext cx="1394629" cy="911872"/>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6"/>
          <p:cNvSpPr/>
          <p:nvPr/>
        </p:nvSpPr>
        <p:spPr>
          <a:xfrm rot="-420346">
            <a:off x="104349" y="206488"/>
            <a:ext cx="1394612" cy="911918"/>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6"/>
          <p:cNvSpPr/>
          <p:nvPr/>
        </p:nvSpPr>
        <p:spPr>
          <a:xfrm rot="179795">
            <a:off x="186946" y="132649"/>
            <a:ext cx="1394507" cy="911749"/>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6"/>
          <p:cNvSpPr txBox="1"/>
          <p:nvPr/>
        </p:nvSpPr>
        <p:spPr>
          <a:xfrm rot="179994">
            <a:off x="288404" y="161950"/>
            <a:ext cx="1261128" cy="32864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u="sng"/>
              <a:t>UI/Mockup</a:t>
            </a:r>
            <a:endParaRPr sz="1300" u="sng"/>
          </a:p>
        </p:txBody>
      </p:sp>
      <p:sp>
        <p:nvSpPr>
          <p:cNvPr id="109" name="Google Shape;109;p16"/>
          <p:cNvSpPr/>
          <p:nvPr/>
        </p:nvSpPr>
        <p:spPr>
          <a:xfrm>
            <a:off x="2183938" y="4427850"/>
            <a:ext cx="1276500" cy="394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Profile </a:t>
            </a:r>
            <a:endParaRPr sz="1200"/>
          </a:p>
        </p:txBody>
      </p:sp>
      <p:sp>
        <p:nvSpPr>
          <p:cNvPr id="110" name="Google Shape;110;p16"/>
          <p:cNvSpPr/>
          <p:nvPr/>
        </p:nvSpPr>
        <p:spPr>
          <a:xfrm>
            <a:off x="6117863" y="4427850"/>
            <a:ext cx="1276500" cy="394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Library</a:t>
            </a:r>
            <a:endParaRPr sz="1200"/>
          </a:p>
        </p:txBody>
      </p:sp>
      <p:pic>
        <p:nvPicPr>
          <p:cNvPr id="111" name="Google Shape;111;p16"/>
          <p:cNvPicPr preferRelativeResize="0"/>
          <p:nvPr/>
        </p:nvPicPr>
        <p:blipFill>
          <a:blip r:embed="rId4">
            <a:alphaModFix/>
          </a:blip>
          <a:stretch>
            <a:fillRect/>
          </a:stretch>
        </p:blipFill>
        <p:spPr>
          <a:xfrm>
            <a:off x="1206050" y="1242863"/>
            <a:ext cx="3232276" cy="2929225"/>
          </a:xfrm>
          <a:prstGeom prst="rect">
            <a:avLst/>
          </a:prstGeom>
          <a:noFill/>
          <a:ln>
            <a:noFill/>
          </a:ln>
        </p:spPr>
      </p:pic>
      <p:pic>
        <p:nvPicPr>
          <p:cNvPr id="112" name="Google Shape;112;p16"/>
          <p:cNvPicPr preferRelativeResize="0"/>
          <p:nvPr/>
        </p:nvPicPr>
        <p:blipFill>
          <a:blip r:embed="rId5">
            <a:alphaModFix/>
          </a:blip>
          <a:stretch>
            <a:fillRect/>
          </a:stretch>
        </p:blipFill>
        <p:spPr>
          <a:xfrm>
            <a:off x="5139975" y="1242875"/>
            <a:ext cx="3232276" cy="2929228"/>
          </a:xfrm>
          <a:prstGeom prst="rect">
            <a:avLst/>
          </a:prstGeom>
          <a:noFill/>
          <a:ln>
            <a:noFill/>
          </a:ln>
        </p:spPr>
      </p:pic>
      <p:cxnSp>
        <p:nvCxnSpPr>
          <p:cNvPr id="113" name="Google Shape;113;p16"/>
          <p:cNvCxnSpPr>
            <a:stCxn id="111" idx="3"/>
            <a:endCxn id="112" idx="1"/>
          </p:cNvCxnSpPr>
          <p:nvPr/>
        </p:nvCxnSpPr>
        <p:spPr>
          <a:xfrm>
            <a:off x="4438326" y="2707475"/>
            <a:ext cx="701700" cy="0"/>
          </a:xfrm>
          <a:prstGeom prst="straightConnector1">
            <a:avLst/>
          </a:prstGeom>
          <a:noFill/>
          <a:ln cap="flat" cmpd="sng" w="9525">
            <a:solidFill>
              <a:schemeClr val="dk2"/>
            </a:solidFill>
            <a:prstDash val="solid"/>
            <a:round/>
            <a:headEnd len="med" w="med" type="none"/>
            <a:tailEnd len="med" w="med" type="triangle"/>
          </a:ln>
        </p:spPr>
      </p:cxnSp>
      <p:cxnSp>
        <p:nvCxnSpPr>
          <p:cNvPr id="114" name="Google Shape;114;p16"/>
          <p:cNvCxnSpPr>
            <a:endCxn id="110" idx="1"/>
          </p:cNvCxnSpPr>
          <p:nvPr/>
        </p:nvCxnSpPr>
        <p:spPr>
          <a:xfrm>
            <a:off x="3460463" y="4624950"/>
            <a:ext cx="26574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8" name="Shape 118"/>
        <p:cNvGrpSpPr/>
        <p:nvPr/>
      </p:nvGrpSpPr>
      <p:grpSpPr>
        <a:xfrm>
          <a:off x="0" y="0"/>
          <a:ext cx="0" cy="0"/>
          <a:chOff x="0" y="0"/>
          <a:chExt cx="0" cy="0"/>
        </a:xfrm>
      </p:grpSpPr>
      <p:pic>
        <p:nvPicPr>
          <p:cNvPr id="119" name="Google Shape;119;p17"/>
          <p:cNvPicPr preferRelativeResize="0"/>
          <p:nvPr/>
        </p:nvPicPr>
        <p:blipFill rotWithShape="1">
          <a:blip r:embed="rId3">
            <a:alphaModFix/>
          </a:blip>
          <a:srcRect b="0" l="0" r="0" t="60663"/>
          <a:stretch/>
        </p:blipFill>
        <p:spPr>
          <a:xfrm>
            <a:off x="0" y="2574324"/>
            <a:ext cx="9143999" cy="2569200"/>
          </a:xfrm>
          <a:prstGeom prst="rect">
            <a:avLst/>
          </a:prstGeom>
          <a:noFill/>
          <a:ln>
            <a:noFill/>
          </a:ln>
        </p:spPr>
      </p:pic>
      <p:sp>
        <p:nvSpPr>
          <p:cNvPr id="120" name="Google Shape;120;p17"/>
          <p:cNvSpPr/>
          <p:nvPr/>
        </p:nvSpPr>
        <p:spPr>
          <a:xfrm>
            <a:off x="0" y="0"/>
            <a:ext cx="9144000" cy="2569200"/>
          </a:xfrm>
          <a:prstGeom prst="rect">
            <a:avLst/>
          </a:prstGeom>
          <a:solidFill>
            <a:srgbClr val="FADA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7"/>
          <p:cNvSpPr txBox="1"/>
          <p:nvPr/>
        </p:nvSpPr>
        <p:spPr>
          <a:xfrm>
            <a:off x="3827050" y="1585625"/>
            <a:ext cx="28188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7"/>
          <p:cNvSpPr/>
          <p:nvPr/>
        </p:nvSpPr>
        <p:spPr>
          <a:xfrm rot="-300619">
            <a:off x="172641" y="132594"/>
            <a:ext cx="1394629" cy="911872"/>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7"/>
          <p:cNvSpPr/>
          <p:nvPr/>
        </p:nvSpPr>
        <p:spPr>
          <a:xfrm rot="-420346">
            <a:off x="104349" y="206488"/>
            <a:ext cx="1394612" cy="911918"/>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7"/>
          <p:cNvSpPr/>
          <p:nvPr/>
        </p:nvSpPr>
        <p:spPr>
          <a:xfrm rot="179795">
            <a:off x="186946" y="132649"/>
            <a:ext cx="1394507" cy="911749"/>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7"/>
          <p:cNvSpPr txBox="1"/>
          <p:nvPr/>
        </p:nvSpPr>
        <p:spPr>
          <a:xfrm rot="179994">
            <a:off x="288404" y="161950"/>
            <a:ext cx="1261128" cy="32864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u="sng"/>
              <a:t>UI/Mockup</a:t>
            </a:r>
            <a:endParaRPr sz="1300" u="sng"/>
          </a:p>
        </p:txBody>
      </p:sp>
      <p:cxnSp>
        <p:nvCxnSpPr>
          <p:cNvPr id="126" name="Google Shape;126;p17"/>
          <p:cNvCxnSpPr>
            <a:stCxn id="127" idx="3"/>
            <a:endCxn id="128" idx="1"/>
          </p:cNvCxnSpPr>
          <p:nvPr/>
        </p:nvCxnSpPr>
        <p:spPr>
          <a:xfrm>
            <a:off x="4328442" y="3304725"/>
            <a:ext cx="594300" cy="0"/>
          </a:xfrm>
          <a:prstGeom prst="straightConnector1">
            <a:avLst/>
          </a:prstGeom>
          <a:noFill/>
          <a:ln cap="flat" cmpd="sng" w="9525">
            <a:solidFill>
              <a:schemeClr val="dk2"/>
            </a:solidFill>
            <a:prstDash val="solid"/>
            <a:round/>
            <a:headEnd len="med" w="med" type="none"/>
            <a:tailEnd len="med" w="med" type="triangle"/>
          </a:ln>
        </p:spPr>
      </p:cxnSp>
      <p:sp>
        <p:nvSpPr>
          <p:cNvPr id="129" name="Google Shape;129;p17"/>
          <p:cNvSpPr/>
          <p:nvPr/>
        </p:nvSpPr>
        <p:spPr>
          <a:xfrm>
            <a:off x="3933750" y="4477225"/>
            <a:ext cx="1276500" cy="394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Flashcard</a:t>
            </a:r>
            <a:endParaRPr sz="1200"/>
          </a:p>
        </p:txBody>
      </p:sp>
      <p:pic>
        <p:nvPicPr>
          <p:cNvPr id="130" name="Google Shape;130;p17"/>
          <p:cNvPicPr preferRelativeResize="0"/>
          <p:nvPr/>
        </p:nvPicPr>
        <p:blipFill>
          <a:blip r:embed="rId4">
            <a:alphaModFix/>
          </a:blip>
          <a:stretch>
            <a:fillRect/>
          </a:stretch>
        </p:blipFill>
        <p:spPr>
          <a:xfrm>
            <a:off x="2553650" y="599200"/>
            <a:ext cx="4036700" cy="3658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4" name="Shape 134"/>
        <p:cNvGrpSpPr/>
        <p:nvPr/>
      </p:nvGrpSpPr>
      <p:grpSpPr>
        <a:xfrm>
          <a:off x="0" y="0"/>
          <a:ext cx="0" cy="0"/>
          <a:chOff x="0" y="0"/>
          <a:chExt cx="0" cy="0"/>
        </a:xfrm>
      </p:grpSpPr>
      <p:pic>
        <p:nvPicPr>
          <p:cNvPr id="135" name="Google Shape;135;p18"/>
          <p:cNvPicPr preferRelativeResize="0"/>
          <p:nvPr/>
        </p:nvPicPr>
        <p:blipFill rotWithShape="1">
          <a:blip r:embed="rId3">
            <a:alphaModFix/>
          </a:blip>
          <a:srcRect b="0" l="0" r="0" t="60663"/>
          <a:stretch/>
        </p:blipFill>
        <p:spPr>
          <a:xfrm>
            <a:off x="0" y="2574324"/>
            <a:ext cx="9143999" cy="2569200"/>
          </a:xfrm>
          <a:prstGeom prst="rect">
            <a:avLst/>
          </a:prstGeom>
          <a:noFill/>
          <a:ln>
            <a:noFill/>
          </a:ln>
        </p:spPr>
      </p:pic>
      <p:sp>
        <p:nvSpPr>
          <p:cNvPr id="136" name="Google Shape;136;p18"/>
          <p:cNvSpPr/>
          <p:nvPr/>
        </p:nvSpPr>
        <p:spPr>
          <a:xfrm>
            <a:off x="0" y="0"/>
            <a:ext cx="9144000" cy="2569200"/>
          </a:xfrm>
          <a:prstGeom prst="rect">
            <a:avLst/>
          </a:prstGeom>
          <a:solidFill>
            <a:srgbClr val="FADA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8"/>
          <p:cNvSpPr txBox="1"/>
          <p:nvPr/>
        </p:nvSpPr>
        <p:spPr>
          <a:xfrm>
            <a:off x="3827050" y="1585625"/>
            <a:ext cx="28188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8"/>
          <p:cNvSpPr/>
          <p:nvPr/>
        </p:nvSpPr>
        <p:spPr>
          <a:xfrm rot="-300619">
            <a:off x="172641" y="132594"/>
            <a:ext cx="1394629" cy="911872"/>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8"/>
          <p:cNvSpPr/>
          <p:nvPr/>
        </p:nvSpPr>
        <p:spPr>
          <a:xfrm rot="-420346">
            <a:off x="104349" y="206488"/>
            <a:ext cx="1394612" cy="911918"/>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8"/>
          <p:cNvSpPr/>
          <p:nvPr/>
        </p:nvSpPr>
        <p:spPr>
          <a:xfrm rot="179795">
            <a:off x="186946" y="132649"/>
            <a:ext cx="1394507" cy="911749"/>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8"/>
          <p:cNvSpPr txBox="1"/>
          <p:nvPr/>
        </p:nvSpPr>
        <p:spPr>
          <a:xfrm rot="179994">
            <a:off x="288404" y="161950"/>
            <a:ext cx="1261128" cy="32864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u="sng"/>
              <a:t>UI/Mockup</a:t>
            </a:r>
            <a:endParaRPr sz="1300" u="sng"/>
          </a:p>
        </p:txBody>
      </p:sp>
      <p:pic>
        <p:nvPicPr>
          <p:cNvPr id="142" name="Google Shape;142;p18"/>
          <p:cNvPicPr preferRelativeResize="0"/>
          <p:nvPr/>
        </p:nvPicPr>
        <p:blipFill>
          <a:blip r:embed="rId4">
            <a:alphaModFix/>
          </a:blip>
          <a:stretch>
            <a:fillRect/>
          </a:stretch>
        </p:blipFill>
        <p:spPr>
          <a:xfrm>
            <a:off x="53900" y="1312638"/>
            <a:ext cx="2818800" cy="2554498"/>
          </a:xfrm>
          <a:prstGeom prst="rect">
            <a:avLst/>
          </a:prstGeom>
          <a:noFill/>
          <a:ln>
            <a:noFill/>
          </a:ln>
        </p:spPr>
      </p:pic>
      <p:pic>
        <p:nvPicPr>
          <p:cNvPr id="143" name="Google Shape;143;p18"/>
          <p:cNvPicPr preferRelativeResize="0"/>
          <p:nvPr/>
        </p:nvPicPr>
        <p:blipFill>
          <a:blip r:embed="rId5">
            <a:alphaModFix/>
          </a:blip>
          <a:stretch>
            <a:fillRect/>
          </a:stretch>
        </p:blipFill>
        <p:spPr>
          <a:xfrm>
            <a:off x="3149913" y="1312601"/>
            <a:ext cx="2818800" cy="2554568"/>
          </a:xfrm>
          <a:prstGeom prst="rect">
            <a:avLst/>
          </a:prstGeom>
          <a:noFill/>
          <a:ln>
            <a:noFill/>
          </a:ln>
        </p:spPr>
      </p:pic>
      <p:sp>
        <p:nvSpPr>
          <p:cNvPr id="144" name="Google Shape;144;p18"/>
          <p:cNvSpPr/>
          <p:nvPr/>
        </p:nvSpPr>
        <p:spPr>
          <a:xfrm>
            <a:off x="767000" y="4152350"/>
            <a:ext cx="1392600" cy="3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Add card set</a:t>
            </a:r>
            <a:endParaRPr/>
          </a:p>
        </p:txBody>
      </p:sp>
      <p:sp>
        <p:nvSpPr>
          <p:cNvPr id="145" name="Google Shape;145;p18"/>
          <p:cNvSpPr/>
          <p:nvPr/>
        </p:nvSpPr>
        <p:spPr>
          <a:xfrm>
            <a:off x="3863025" y="4152350"/>
            <a:ext cx="1392600" cy="3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Add question</a:t>
            </a:r>
            <a:endParaRPr/>
          </a:p>
        </p:txBody>
      </p:sp>
      <p:pic>
        <p:nvPicPr>
          <p:cNvPr id="146" name="Google Shape;146;p18"/>
          <p:cNvPicPr preferRelativeResize="0"/>
          <p:nvPr/>
        </p:nvPicPr>
        <p:blipFill>
          <a:blip r:embed="rId6">
            <a:alphaModFix/>
          </a:blip>
          <a:stretch>
            <a:fillRect/>
          </a:stretch>
        </p:blipFill>
        <p:spPr>
          <a:xfrm>
            <a:off x="6245950" y="1312613"/>
            <a:ext cx="2818800" cy="2554538"/>
          </a:xfrm>
          <a:prstGeom prst="rect">
            <a:avLst/>
          </a:prstGeom>
          <a:noFill/>
          <a:ln>
            <a:noFill/>
          </a:ln>
        </p:spPr>
      </p:pic>
      <p:sp>
        <p:nvSpPr>
          <p:cNvPr id="147" name="Google Shape;147;p18"/>
          <p:cNvSpPr/>
          <p:nvPr/>
        </p:nvSpPr>
        <p:spPr>
          <a:xfrm>
            <a:off x="6959050" y="4152350"/>
            <a:ext cx="1392600" cy="3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Add answer and save</a:t>
            </a:r>
            <a:endParaRPr/>
          </a:p>
        </p:txBody>
      </p:sp>
      <p:cxnSp>
        <p:nvCxnSpPr>
          <p:cNvPr id="148" name="Google Shape;148;p18"/>
          <p:cNvCxnSpPr>
            <a:endCxn id="145" idx="1"/>
          </p:cNvCxnSpPr>
          <p:nvPr/>
        </p:nvCxnSpPr>
        <p:spPr>
          <a:xfrm>
            <a:off x="2159625" y="4349450"/>
            <a:ext cx="1703400" cy="0"/>
          </a:xfrm>
          <a:prstGeom prst="straightConnector1">
            <a:avLst/>
          </a:prstGeom>
          <a:noFill/>
          <a:ln cap="flat" cmpd="sng" w="9525">
            <a:solidFill>
              <a:schemeClr val="dk2"/>
            </a:solidFill>
            <a:prstDash val="solid"/>
            <a:round/>
            <a:headEnd len="med" w="med" type="none"/>
            <a:tailEnd len="med" w="med" type="triangle"/>
          </a:ln>
        </p:spPr>
      </p:cxnSp>
      <p:cxnSp>
        <p:nvCxnSpPr>
          <p:cNvPr id="149" name="Google Shape;149;p18"/>
          <p:cNvCxnSpPr>
            <a:stCxn id="145" idx="3"/>
            <a:endCxn id="147" idx="1"/>
          </p:cNvCxnSpPr>
          <p:nvPr/>
        </p:nvCxnSpPr>
        <p:spPr>
          <a:xfrm>
            <a:off x="5255625" y="4349450"/>
            <a:ext cx="1703400" cy="0"/>
          </a:xfrm>
          <a:prstGeom prst="straightConnector1">
            <a:avLst/>
          </a:prstGeom>
          <a:noFill/>
          <a:ln cap="flat" cmpd="sng" w="9525">
            <a:solidFill>
              <a:schemeClr val="dk2"/>
            </a:solidFill>
            <a:prstDash val="solid"/>
            <a:round/>
            <a:headEnd len="med" w="med" type="none"/>
            <a:tailEnd len="med" w="med" type="triangle"/>
          </a:ln>
        </p:spPr>
      </p:cxnSp>
      <p:sp>
        <p:nvSpPr>
          <p:cNvPr id="150" name="Google Shape;150;p18"/>
          <p:cNvSpPr txBox="1"/>
          <p:nvPr/>
        </p:nvSpPr>
        <p:spPr>
          <a:xfrm>
            <a:off x="53900" y="4656400"/>
            <a:ext cx="901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t>Note: Mockup created on KolourPaint (Linux). Not recommended as a first choice. Google Drawings can be a good choice due to its low learning curve and features. Frontend to be built before the end of the semester.</a:t>
            </a:r>
            <a:endParaRPr i="1" sz="800"/>
          </a:p>
        </p:txBody>
      </p:sp>
      <p:cxnSp>
        <p:nvCxnSpPr>
          <p:cNvPr id="151" name="Google Shape;151;p18"/>
          <p:cNvCxnSpPr>
            <a:stCxn id="142" idx="3"/>
            <a:endCxn id="143" idx="1"/>
          </p:cNvCxnSpPr>
          <p:nvPr/>
        </p:nvCxnSpPr>
        <p:spPr>
          <a:xfrm>
            <a:off x="2872700" y="2589886"/>
            <a:ext cx="277200" cy="0"/>
          </a:xfrm>
          <a:prstGeom prst="straightConnector1">
            <a:avLst/>
          </a:prstGeom>
          <a:noFill/>
          <a:ln cap="flat" cmpd="sng" w="9525">
            <a:solidFill>
              <a:schemeClr val="dk2"/>
            </a:solidFill>
            <a:prstDash val="solid"/>
            <a:round/>
            <a:headEnd len="med" w="med" type="none"/>
            <a:tailEnd len="med" w="med" type="triangle"/>
          </a:ln>
        </p:spPr>
      </p:cxnSp>
      <p:cxnSp>
        <p:nvCxnSpPr>
          <p:cNvPr id="152" name="Google Shape;152;p18"/>
          <p:cNvCxnSpPr>
            <a:stCxn id="143" idx="3"/>
            <a:endCxn id="146" idx="1"/>
          </p:cNvCxnSpPr>
          <p:nvPr/>
        </p:nvCxnSpPr>
        <p:spPr>
          <a:xfrm>
            <a:off x="5968713" y="2589885"/>
            <a:ext cx="2772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56" name="Shape 156"/>
        <p:cNvGrpSpPr/>
        <p:nvPr/>
      </p:nvGrpSpPr>
      <p:grpSpPr>
        <a:xfrm>
          <a:off x="0" y="0"/>
          <a:ext cx="0" cy="0"/>
          <a:chOff x="0" y="0"/>
          <a:chExt cx="0" cy="0"/>
        </a:xfrm>
      </p:grpSpPr>
      <p:pic>
        <p:nvPicPr>
          <p:cNvPr id="157" name="Google Shape;157;p19"/>
          <p:cNvPicPr preferRelativeResize="0"/>
          <p:nvPr/>
        </p:nvPicPr>
        <p:blipFill rotWithShape="1">
          <a:blip r:embed="rId3">
            <a:alphaModFix/>
          </a:blip>
          <a:srcRect b="0" l="0" r="0" t="60663"/>
          <a:stretch/>
        </p:blipFill>
        <p:spPr>
          <a:xfrm>
            <a:off x="0" y="2569199"/>
            <a:ext cx="9143999" cy="2569200"/>
          </a:xfrm>
          <a:prstGeom prst="rect">
            <a:avLst/>
          </a:prstGeom>
          <a:noFill/>
          <a:ln>
            <a:noFill/>
          </a:ln>
        </p:spPr>
      </p:pic>
      <p:sp>
        <p:nvSpPr>
          <p:cNvPr id="158" name="Google Shape;158;p19"/>
          <p:cNvSpPr/>
          <p:nvPr/>
        </p:nvSpPr>
        <p:spPr>
          <a:xfrm>
            <a:off x="0" y="0"/>
            <a:ext cx="9144000" cy="2569200"/>
          </a:xfrm>
          <a:prstGeom prst="rect">
            <a:avLst/>
          </a:prstGeom>
          <a:solidFill>
            <a:srgbClr val="C6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9"/>
          <p:cNvSpPr/>
          <p:nvPr/>
        </p:nvSpPr>
        <p:spPr>
          <a:xfrm rot="120033">
            <a:off x="1690099" y="199142"/>
            <a:ext cx="1641400" cy="4412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Database ERD</a:t>
            </a:r>
            <a:endParaRPr/>
          </a:p>
        </p:txBody>
      </p:sp>
      <p:sp>
        <p:nvSpPr>
          <p:cNvPr id="160" name="Google Shape;160;p19"/>
          <p:cNvSpPr/>
          <p:nvPr/>
        </p:nvSpPr>
        <p:spPr>
          <a:xfrm rot="-240199">
            <a:off x="59653" y="130318"/>
            <a:ext cx="1800493" cy="578918"/>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Behind the Scenes Backend</a:t>
            </a:r>
            <a:endParaRPr b="1"/>
          </a:p>
        </p:txBody>
      </p:sp>
      <p:pic>
        <p:nvPicPr>
          <p:cNvPr id="161" name="Google Shape;161;p19"/>
          <p:cNvPicPr preferRelativeResize="0"/>
          <p:nvPr/>
        </p:nvPicPr>
        <p:blipFill>
          <a:blip r:embed="rId4">
            <a:alphaModFix/>
          </a:blip>
          <a:stretch>
            <a:fillRect/>
          </a:stretch>
        </p:blipFill>
        <p:spPr>
          <a:xfrm>
            <a:off x="1530325" y="771375"/>
            <a:ext cx="1033750" cy="3367275"/>
          </a:xfrm>
          <a:prstGeom prst="rect">
            <a:avLst/>
          </a:prstGeom>
          <a:noFill/>
          <a:ln>
            <a:noFill/>
          </a:ln>
        </p:spPr>
      </p:pic>
      <p:pic>
        <p:nvPicPr>
          <p:cNvPr id="162" name="Google Shape;162;p19"/>
          <p:cNvPicPr preferRelativeResize="0"/>
          <p:nvPr/>
        </p:nvPicPr>
        <p:blipFill>
          <a:blip r:embed="rId5">
            <a:alphaModFix/>
          </a:blip>
          <a:stretch>
            <a:fillRect/>
          </a:stretch>
        </p:blipFill>
        <p:spPr>
          <a:xfrm>
            <a:off x="4320826" y="290367"/>
            <a:ext cx="1315500" cy="3402558"/>
          </a:xfrm>
          <a:prstGeom prst="rect">
            <a:avLst/>
          </a:prstGeom>
          <a:noFill/>
          <a:ln>
            <a:noFill/>
          </a:ln>
        </p:spPr>
      </p:pic>
      <p:pic>
        <p:nvPicPr>
          <p:cNvPr id="163" name="Google Shape;163;p19"/>
          <p:cNvPicPr preferRelativeResize="0"/>
          <p:nvPr/>
        </p:nvPicPr>
        <p:blipFill>
          <a:blip r:embed="rId6">
            <a:alphaModFix/>
          </a:blip>
          <a:stretch>
            <a:fillRect/>
          </a:stretch>
        </p:blipFill>
        <p:spPr>
          <a:xfrm>
            <a:off x="7589435" y="68187"/>
            <a:ext cx="1195763" cy="3965700"/>
          </a:xfrm>
          <a:prstGeom prst="rect">
            <a:avLst/>
          </a:prstGeom>
          <a:noFill/>
          <a:ln>
            <a:noFill/>
          </a:ln>
        </p:spPr>
      </p:pic>
      <p:sp>
        <p:nvSpPr>
          <p:cNvPr id="164" name="Google Shape;164;p19"/>
          <p:cNvSpPr/>
          <p:nvPr/>
        </p:nvSpPr>
        <p:spPr>
          <a:xfrm>
            <a:off x="229225" y="1152375"/>
            <a:ext cx="893400" cy="1198500"/>
          </a:xfrm>
          <a:prstGeom prst="roundRect">
            <a:avLst>
              <a:gd fmla="val 16667" name="adj"/>
            </a:avLst>
          </a:prstGeom>
          <a:solidFill>
            <a:schemeClr val="l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F</a:t>
            </a:r>
            <a:r>
              <a:rPr lang="en" sz="900">
                <a:solidFill>
                  <a:schemeClr val="dk1"/>
                </a:solidFill>
              </a:rPr>
              <a:t>irst ERD, which shows what I thought the data should be structured.</a:t>
            </a:r>
            <a:endParaRPr/>
          </a:p>
        </p:txBody>
      </p:sp>
      <p:sp>
        <p:nvSpPr>
          <p:cNvPr id="165" name="Google Shape;165;p19"/>
          <p:cNvSpPr/>
          <p:nvPr/>
        </p:nvSpPr>
        <p:spPr>
          <a:xfrm>
            <a:off x="2784700" y="1070425"/>
            <a:ext cx="1315500" cy="908400"/>
          </a:xfrm>
          <a:prstGeom prst="roundRect">
            <a:avLst>
              <a:gd fmla="val 16667" name="adj"/>
            </a:avLst>
          </a:prstGeom>
          <a:solidFill>
            <a:schemeClr val="lt1"/>
          </a:solidFill>
          <a:ln cap="flat" cmpd="sng" w="9525">
            <a:solidFill>
              <a:schemeClr val="dk2"/>
            </a:solidFill>
            <a:prstDash val="solid"/>
            <a:round/>
            <a:headEnd len="sm" w="sm" type="none"/>
            <a:tailEnd len="sm" w="sm" type="none"/>
          </a:ln>
          <a:effectLst>
            <a:outerShdw blurRad="57150" rotWithShape="0" algn="bl" dir="5400000" dist="19050">
              <a:srgbClr val="000000">
                <a:alpha val="5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900"/>
              <a:t>Deleted redundant table as per recommendation from Edgardo Molina</a:t>
            </a:r>
            <a:endParaRPr sz="900"/>
          </a:p>
        </p:txBody>
      </p:sp>
      <p:sp>
        <p:nvSpPr>
          <p:cNvPr id="166" name="Google Shape;166;p19"/>
          <p:cNvSpPr/>
          <p:nvPr/>
        </p:nvSpPr>
        <p:spPr>
          <a:xfrm>
            <a:off x="6027975" y="290375"/>
            <a:ext cx="1133100" cy="788700"/>
          </a:xfrm>
          <a:prstGeom prst="roundRect">
            <a:avLst>
              <a:gd fmla="val 16667" name="adj"/>
            </a:avLst>
          </a:prstGeom>
          <a:solidFill>
            <a:schemeClr val="l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900"/>
              <a:t>Recreated ERD. Amended the column name and data type.</a:t>
            </a:r>
            <a:endParaRPr sz="400"/>
          </a:p>
        </p:txBody>
      </p:sp>
      <p:cxnSp>
        <p:nvCxnSpPr>
          <p:cNvPr id="167" name="Google Shape;167;p19"/>
          <p:cNvCxnSpPr>
            <a:stCxn id="164" idx="3"/>
            <a:endCxn id="161" idx="1"/>
          </p:cNvCxnSpPr>
          <p:nvPr/>
        </p:nvCxnSpPr>
        <p:spPr>
          <a:xfrm>
            <a:off x="1122625" y="1751625"/>
            <a:ext cx="407700" cy="703500"/>
          </a:xfrm>
          <a:prstGeom prst="straightConnector1">
            <a:avLst/>
          </a:prstGeom>
          <a:noFill/>
          <a:ln cap="flat" cmpd="sng" w="9525">
            <a:solidFill>
              <a:schemeClr val="dk2"/>
            </a:solidFill>
            <a:prstDash val="solid"/>
            <a:round/>
            <a:headEnd len="med" w="med" type="none"/>
            <a:tailEnd len="med" w="med" type="none"/>
          </a:ln>
        </p:spPr>
      </p:cxnSp>
      <p:cxnSp>
        <p:nvCxnSpPr>
          <p:cNvPr id="168" name="Google Shape;168;p19"/>
          <p:cNvCxnSpPr>
            <a:stCxn id="165" idx="3"/>
            <a:endCxn id="162" idx="1"/>
          </p:cNvCxnSpPr>
          <p:nvPr/>
        </p:nvCxnSpPr>
        <p:spPr>
          <a:xfrm>
            <a:off x="4100200" y="1524625"/>
            <a:ext cx="220500" cy="467100"/>
          </a:xfrm>
          <a:prstGeom prst="straightConnector1">
            <a:avLst/>
          </a:prstGeom>
          <a:noFill/>
          <a:ln cap="flat" cmpd="sng" w="9525">
            <a:solidFill>
              <a:schemeClr val="dk2"/>
            </a:solidFill>
            <a:prstDash val="solid"/>
            <a:round/>
            <a:headEnd len="med" w="med" type="none"/>
            <a:tailEnd len="med" w="med" type="none"/>
          </a:ln>
        </p:spPr>
      </p:cxnSp>
      <p:cxnSp>
        <p:nvCxnSpPr>
          <p:cNvPr id="169" name="Google Shape;169;p19"/>
          <p:cNvCxnSpPr>
            <a:stCxn id="166" idx="3"/>
            <a:endCxn id="163" idx="1"/>
          </p:cNvCxnSpPr>
          <p:nvPr/>
        </p:nvCxnSpPr>
        <p:spPr>
          <a:xfrm>
            <a:off x="7161075" y="684725"/>
            <a:ext cx="428400" cy="1366200"/>
          </a:xfrm>
          <a:prstGeom prst="straightConnector1">
            <a:avLst/>
          </a:prstGeom>
          <a:noFill/>
          <a:ln cap="flat" cmpd="sng" w="9525">
            <a:solidFill>
              <a:schemeClr val="dk2"/>
            </a:solidFill>
            <a:prstDash val="solid"/>
            <a:round/>
            <a:headEnd len="med" w="med" type="none"/>
            <a:tailEnd len="med" w="med" type="none"/>
          </a:ln>
        </p:spPr>
      </p:cxnSp>
      <p:sp>
        <p:nvSpPr>
          <p:cNvPr id="170" name="Google Shape;170;p19"/>
          <p:cNvSpPr txBox="1"/>
          <p:nvPr/>
        </p:nvSpPr>
        <p:spPr>
          <a:xfrm>
            <a:off x="61225" y="4429925"/>
            <a:ext cx="9015600" cy="6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The database schema from inception, which went through iterations to arrive at the current one as seen on the next page. Also, generated scripts may not result in expected result. In the above, tables needed to be double quoted for SQL query.</a:t>
            </a:r>
            <a:endParaRPr sz="1200"/>
          </a:p>
        </p:txBody>
      </p:sp>
      <p:sp>
        <p:nvSpPr>
          <p:cNvPr id="171" name="Google Shape;171;p19"/>
          <p:cNvSpPr/>
          <p:nvPr/>
        </p:nvSpPr>
        <p:spPr>
          <a:xfrm>
            <a:off x="5856950" y="1541638"/>
            <a:ext cx="1195800" cy="1018800"/>
          </a:xfrm>
          <a:prstGeom prst="roundRect">
            <a:avLst>
              <a:gd fmla="val 16667" name="adj"/>
            </a:avLst>
          </a:prstGeom>
          <a:solidFill>
            <a:schemeClr val="l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chemeClr val="dk1"/>
                </a:solidFill>
              </a:rPr>
              <a:t>G</a:t>
            </a:r>
            <a:r>
              <a:rPr lang="en" sz="900">
                <a:solidFill>
                  <a:schemeClr val="dk1"/>
                </a:solidFill>
              </a:rPr>
              <a:t>enerated script (via pgAdmin) required double quotes for all tables, which was unexpected..</a:t>
            </a:r>
            <a:endParaRPr sz="900">
              <a:solidFill>
                <a:schemeClr val="dk1"/>
              </a:solidFill>
            </a:endParaRPr>
          </a:p>
        </p:txBody>
      </p:sp>
      <p:sp>
        <p:nvSpPr>
          <p:cNvPr id="172" name="Google Shape;172;p19"/>
          <p:cNvSpPr/>
          <p:nvPr/>
        </p:nvSpPr>
        <p:spPr>
          <a:xfrm>
            <a:off x="5958200" y="2884275"/>
            <a:ext cx="993300" cy="851400"/>
          </a:xfrm>
          <a:prstGeom prst="roundRect">
            <a:avLst>
              <a:gd fmla="val 16667" name="adj"/>
            </a:avLst>
          </a:prstGeom>
          <a:solidFill>
            <a:schemeClr val="l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Deleted all existing tables and recreated them scratch.</a:t>
            </a:r>
            <a:endParaRPr sz="1500"/>
          </a:p>
        </p:txBody>
      </p:sp>
      <p:cxnSp>
        <p:nvCxnSpPr>
          <p:cNvPr id="173" name="Google Shape;173;p19"/>
          <p:cNvCxnSpPr>
            <a:stCxn id="171" idx="3"/>
            <a:endCxn id="163" idx="1"/>
          </p:cNvCxnSpPr>
          <p:nvPr/>
        </p:nvCxnSpPr>
        <p:spPr>
          <a:xfrm>
            <a:off x="7052750" y="2051038"/>
            <a:ext cx="536700" cy="0"/>
          </a:xfrm>
          <a:prstGeom prst="straightConnector1">
            <a:avLst/>
          </a:prstGeom>
          <a:noFill/>
          <a:ln cap="flat" cmpd="sng" w="9525">
            <a:solidFill>
              <a:schemeClr val="dk2"/>
            </a:solidFill>
            <a:prstDash val="solid"/>
            <a:round/>
            <a:headEnd len="med" w="med" type="none"/>
            <a:tailEnd len="med" w="med" type="none"/>
          </a:ln>
        </p:spPr>
      </p:cxnSp>
      <p:cxnSp>
        <p:nvCxnSpPr>
          <p:cNvPr id="174" name="Google Shape;174;p19"/>
          <p:cNvCxnSpPr>
            <a:stCxn id="172" idx="3"/>
            <a:endCxn id="163" idx="1"/>
          </p:cNvCxnSpPr>
          <p:nvPr/>
        </p:nvCxnSpPr>
        <p:spPr>
          <a:xfrm flipH="1" rot="10800000">
            <a:off x="6951500" y="2051175"/>
            <a:ext cx="637800" cy="1258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78" name="Shape 178"/>
        <p:cNvGrpSpPr/>
        <p:nvPr/>
      </p:nvGrpSpPr>
      <p:grpSpPr>
        <a:xfrm>
          <a:off x="0" y="0"/>
          <a:ext cx="0" cy="0"/>
          <a:chOff x="0" y="0"/>
          <a:chExt cx="0" cy="0"/>
        </a:xfrm>
      </p:grpSpPr>
      <p:pic>
        <p:nvPicPr>
          <p:cNvPr id="179" name="Google Shape;179;p20"/>
          <p:cNvPicPr preferRelativeResize="0"/>
          <p:nvPr/>
        </p:nvPicPr>
        <p:blipFill rotWithShape="1">
          <a:blip r:embed="rId3">
            <a:alphaModFix/>
          </a:blip>
          <a:srcRect b="0" l="0" r="0" t="60663"/>
          <a:stretch/>
        </p:blipFill>
        <p:spPr>
          <a:xfrm>
            <a:off x="0" y="2569199"/>
            <a:ext cx="9143999" cy="2569200"/>
          </a:xfrm>
          <a:prstGeom prst="rect">
            <a:avLst/>
          </a:prstGeom>
          <a:noFill/>
          <a:ln>
            <a:noFill/>
          </a:ln>
        </p:spPr>
      </p:pic>
      <p:sp>
        <p:nvSpPr>
          <p:cNvPr id="180" name="Google Shape;180;p20"/>
          <p:cNvSpPr/>
          <p:nvPr/>
        </p:nvSpPr>
        <p:spPr>
          <a:xfrm>
            <a:off x="0" y="0"/>
            <a:ext cx="9144000" cy="2569200"/>
          </a:xfrm>
          <a:prstGeom prst="rect">
            <a:avLst/>
          </a:prstGeom>
          <a:solidFill>
            <a:srgbClr val="C6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0"/>
          <p:cNvSpPr/>
          <p:nvPr/>
        </p:nvSpPr>
        <p:spPr>
          <a:xfrm rot="120033">
            <a:off x="1690099" y="199142"/>
            <a:ext cx="1641400" cy="4412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Database ERD</a:t>
            </a:r>
            <a:endParaRPr/>
          </a:p>
        </p:txBody>
      </p:sp>
      <p:sp>
        <p:nvSpPr>
          <p:cNvPr id="182" name="Google Shape;182;p20"/>
          <p:cNvSpPr/>
          <p:nvPr/>
        </p:nvSpPr>
        <p:spPr>
          <a:xfrm rot="-240199">
            <a:off x="59653" y="130318"/>
            <a:ext cx="1800493" cy="578918"/>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Behind the Scenes Backend</a:t>
            </a:r>
            <a:endParaRPr b="1"/>
          </a:p>
        </p:txBody>
      </p:sp>
      <p:pic>
        <p:nvPicPr>
          <p:cNvPr id="183" name="Google Shape;183;p20"/>
          <p:cNvPicPr preferRelativeResize="0"/>
          <p:nvPr/>
        </p:nvPicPr>
        <p:blipFill>
          <a:blip r:embed="rId4">
            <a:alphaModFix/>
          </a:blip>
          <a:stretch>
            <a:fillRect/>
          </a:stretch>
        </p:blipFill>
        <p:spPr>
          <a:xfrm>
            <a:off x="1400975" y="771375"/>
            <a:ext cx="1196700" cy="3968825"/>
          </a:xfrm>
          <a:prstGeom prst="rect">
            <a:avLst/>
          </a:prstGeom>
          <a:noFill/>
          <a:ln>
            <a:noFill/>
          </a:ln>
        </p:spPr>
      </p:pic>
      <p:pic>
        <p:nvPicPr>
          <p:cNvPr id="184" name="Google Shape;184;p20"/>
          <p:cNvPicPr preferRelativeResize="0"/>
          <p:nvPr/>
        </p:nvPicPr>
        <p:blipFill>
          <a:blip r:embed="rId5">
            <a:alphaModFix/>
          </a:blip>
          <a:stretch>
            <a:fillRect/>
          </a:stretch>
        </p:blipFill>
        <p:spPr>
          <a:xfrm>
            <a:off x="7716425" y="187300"/>
            <a:ext cx="1113475" cy="3815400"/>
          </a:xfrm>
          <a:prstGeom prst="rect">
            <a:avLst/>
          </a:prstGeom>
          <a:noFill/>
          <a:ln>
            <a:noFill/>
          </a:ln>
        </p:spPr>
      </p:pic>
      <p:pic>
        <p:nvPicPr>
          <p:cNvPr id="185" name="Google Shape;185;p20"/>
          <p:cNvPicPr preferRelativeResize="0"/>
          <p:nvPr/>
        </p:nvPicPr>
        <p:blipFill>
          <a:blip r:embed="rId6">
            <a:alphaModFix/>
          </a:blip>
          <a:stretch>
            <a:fillRect/>
          </a:stretch>
        </p:blipFill>
        <p:spPr>
          <a:xfrm>
            <a:off x="4390551" y="291251"/>
            <a:ext cx="974325" cy="3442224"/>
          </a:xfrm>
          <a:prstGeom prst="rect">
            <a:avLst/>
          </a:prstGeom>
          <a:noFill/>
          <a:ln>
            <a:noFill/>
          </a:ln>
        </p:spPr>
      </p:pic>
      <p:sp>
        <p:nvSpPr>
          <p:cNvPr id="186" name="Google Shape;186;p20"/>
          <p:cNvSpPr/>
          <p:nvPr/>
        </p:nvSpPr>
        <p:spPr>
          <a:xfrm>
            <a:off x="41600" y="957938"/>
            <a:ext cx="1196700" cy="14247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t>Updated the primary key to using a single attribute instead of two.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700"/>
              <a:t>Done as a workaround for failed attempts to create the third table, vflashcard.</a:t>
            </a:r>
            <a:endParaRPr sz="700"/>
          </a:p>
        </p:txBody>
      </p:sp>
      <p:sp>
        <p:nvSpPr>
          <p:cNvPr id="187" name="Google Shape;187;p20"/>
          <p:cNvSpPr/>
          <p:nvPr/>
        </p:nvSpPr>
        <p:spPr>
          <a:xfrm>
            <a:off x="2895825" y="821550"/>
            <a:ext cx="1141200" cy="926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Added additional attribute under vflashcard_set for view access. </a:t>
            </a:r>
            <a:endParaRPr sz="900"/>
          </a:p>
        </p:txBody>
      </p:sp>
      <p:sp>
        <p:nvSpPr>
          <p:cNvPr id="188" name="Google Shape;188;p20"/>
          <p:cNvSpPr/>
          <p:nvPr/>
        </p:nvSpPr>
        <p:spPr>
          <a:xfrm>
            <a:off x="5956775" y="771375"/>
            <a:ext cx="1326300" cy="12282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t>Shorten table names for convenience.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i="1" lang="en" sz="900"/>
              <a:t>(Less typing during coding &amp; debugging processes.)</a:t>
            </a:r>
            <a:endParaRPr i="1" sz="900"/>
          </a:p>
        </p:txBody>
      </p:sp>
      <p:sp>
        <p:nvSpPr>
          <p:cNvPr id="189" name="Google Shape;189;p20"/>
          <p:cNvSpPr/>
          <p:nvPr/>
        </p:nvSpPr>
        <p:spPr>
          <a:xfrm>
            <a:off x="2895825" y="2254600"/>
            <a:ext cx="1074600" cy="97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Implemented an ENUM type (public/private) as suggested by Edgardo Molina.</a:t>
            </a:r>
            <a:endParaRPr sz="900"/>
          </a:p>
        </p:txBody>
      </p:sp>
      <p:sp>
        <p:nvSpPr>
          <p:cNvPr id="190" name="Google Shape;190;p20"/>
          <p:cNvSpPr txBox="1"/>
          <p:nvPr/>
        </p:nvSpPr>
        <p:spPr>
          <a:xfrm>
            <a:off x="3049900" y="4356725"/>
            <a:ext cx="5780100" cy="6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0"/>
          <p:cNvSpPr txBox="1"/>
          <p:nvPr/>
        </p:nvSpPr>
        <p:spPr>
          <a:xfrm>
            <a:off x="2945125" y="4591700"/>
            <a:ext cx="5819700" cy="49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Note: ER diagrams were created using MySQL WorkBench (first two ERD) and pgAdmin from PostgreSQL. Both are available from the official website at no cost as of 2023-11.</a:t>
            </a:r>
            <a:endParaRPr sz="1100"/>
          </a:p>
        </p:txBody>
      </p:sp>
      <p:cxnSp>
        <p:nvCxnSpPr>
          <p:cNvPr id="192" name="Google Shape;192;p20"/>
          <p:cNvCxnSpPr>
            <a:stCxn id="186" idx="3"/>
            <a:endCxn id="183" idx="1"/>
          </p:cNvCxnSpPr>
          <p:nvPr/>
        </p:nvCxnSpPr>
        <p:spPr>
          <a:xfrm>
            <a:off x="1238300" y="1670288"/>
            <a:ext cx="162600" cy="1085400"/>
          </a:xfrm>
          <a:prstGeom prst="straightConnector1">
            <a:avLst/>
          </a:prstGeom>
          <a:noFill/>
          <a:ln cap="flat" cmpd="sng" w="9525">
            <a:solidFill>
              <a:schemeClr val="dk2"/>
            </a:solidFill>
            <a:prstDash val="solid"/>
            <a:round/>
            <a:headEnd len="med" w="med" type="none"/>
            <a:tailEnd len="med" w="med" type="none"/>
          </a:ln>
        </p:spPr>
      </p:cxnSp>
      <p:cxnSp>
        <p:nvCxnSpPr>
          <p:cNvPr id="193" name="Google Shape;193;p20"/>
          <p:cNvCxnSpPr>
            <a:stCxn id="187" idx="3"/>
            <a:endCxn id="185" idx="1"/>
          </p:cNvCxnSpPr>
          <p:nvPr/>
        </p:nvCxnSpPr>
        <p:spPr>
          <a:xfrm>
            <a:off x="4037025" y="1284600"/>
            <a:ext cx="353400" cy="727800"/>
          </a:xfrm>
          <a:prstGeom prst="straightConnector1">
            <a:avLst/>
          </a:prstGeom>
          <a:noFill/>
          <a:ln cap="flat" cmpd="sng" w="9525">
            <a:solidFill>
              <a:schemeClr val="dk2"/>
            </a:solidFill>
            <a:prstDash val="solid"/>
            <a:round/>
            <a:headEnd len="med" w="med" type="none"/>
            <a:tailEnd len="med" w="med" type="none"/>
          </a:ln>
        </p:spPr>
      </p:cxnSp>
      <p:cxnSp>
        <p:nvCxnSpPr>
          <p:cNvPr id="194" name="Google Shape;194;p20"/>
          <p:cNvCxnSpPr>
            <a:stCxn id="189" idx="3"/>
            <a:endCxn id="185" idx="1"/>
          </p:cNvCxnSpPr>
          <p:nvPr/>
        </p:nvCxnSpPr>
        <p:spPr>
          <a:xfrm flipH="1" rot="10800000">
            <a:off x="3970425" y="2012350"/>
            <a:ext cx="420000" cy="731700"/>
          </a:xfrm>
          <a:prstGeom prst="straightConnector1">
            <a:avLst/>
          </a:prstGeom>
          <a:noFill/>
          <a:ln cap="flat" cmpd="sng" w="9525">
            <a:solidFill>
              <a:schemeClr val="dk2"/>
            </a:solidFill>
            <a:prstDash val="solid"/>
            <a:round/>
            <a:headEnd len="med" w="med" type="none"/>
            <a:tailEnd len="med" w="med" type="none"/>
          </a:ln>
        </p:spPr>
      </p:cxnSp>
      <p:cxnSp>
        <p:nvCxnSpPr>
          <p:cNvPr id="195" name="Google Shape;195;p20"/>
          <p:cNvCxnSpPr>
            <a:stCxn id="188" idx="3"/>
            <a:endCxn id="184" idx="1"/>
          </p:cNvCxnSpPr>
          <p:nvPr/>
        </p:nvCxnSpPr>
        <p:spPr>
          <a:xfrm>
            <a:off x="7283075" y="1385475"/>
            <a:ext cx="433500" cy="709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99" name="Shape 199"/>
        <p:cNvGrpSpPr/>
        <p:nvPr/>
      </p:nvGrpSpPr>
      <p:grpSpPr>
        <a:xfrm>
          <a:off x="0" y="0"/>
          <a:ext cx="0" cy="0"/>
          <a:chOff x="0" y="0"/>
          <a:chExt cx="0" cy="0"/>
        </a:xfrm>
      </p:grpSpPr>
      <p:pic>
        <p:nvPicPr>
          <p:cNvPr id="200" name="Google Shape;200;p21"/>
          <p:cNvPicPr preferRelativeResize="0"/>
          <p:nvPr/>
        </p:nvPicPr>
        <p:blipFill rotWithShape="1">
          <a:blip r:embed="rId3">
            <a:alphaModFix/>
          </a:blip>
          <a:srcRect b="0" l="0" r="0" t="60663"/>
          <a:stretch/>
        </p:blipFill>
        <p:spPr>
          <a:xfrm>
            <a:off x="0" y="2569199"/>
            <a:ext cx="9143999" cy="2569200"/>
          </a:xfrm>
          <a:prstGeom prst="rect">
            <a:avLst/>
          </a:prstGeom>
          <a:noFill/>
          <a:ln>
            <a:noFill/>
          </a:ln>
        </p:spPr>
      </p:pic>
      <p:sp>
        <p:nvSpPr>
          <p:cNvPr id="201" name="Google Shape;201;p21"/>
          <p:cNvSpPr/>
          <p:nvPr/>
        </p:nvSpPr>
        <p:spPr>
          <a:xfrm>
            <a:off x="0" y="0"/>
            <a:ext cx="9144000" cy="2569200"/>
          </a:xfrm>
          <a:prstGeom prst="rect">
            <a:avLst/>
          </a:prstGeom>
          <a:solidFill>
            <a:srgbClr val="C6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1"/>
          <p:cNvSpPr/>
          <p:nvPr/>
        </p:nvSpPr>
        <p:spPr>
          <a:xfrm rot="120033">
            <a:off x="1817099" y="199142"/>
            <a:ext cx="1641400" cy="4412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SQL Query Journal</a:t>
            </a:r>
            <a:endParaRPr sz="1300"/>
          </a:p>
        </p:txBody>
      </p:sp>
      <p:sp>
        <p:nvSpPr>
          <p:cNvPr id="203" name="Google Shape;203;p21"/>
          <p:cNvSpPr/>
          <p:nvPr/>
        </p:nvSpPr>
        <p:spPr>
          <a:xfrm rot="-240199">
            <a:off x="59653" y="130318"/>
            <a:ext cx="1800493" cy="578918"/>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Behind the Scenes Backend</a:t>
            </a:r>
            <a:endParaRPr b="1"/>
          </a:p>
        </p:txBody>
      </p:sp>
      <p:sp>
        <p:nvSpPr>
          <p:cNvPr id="204" name="Google Shape;204;p21"/>
          <p:cNvSpPr/>
          <p:nvPr/>
        </p:nvSpPr>
        <p:spPr>
          <a:xfrm>
            <a:off x="225825" y="1532250"/>
            <a:ext cx="4005600" cy="20790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Initial attempt to generate a database based off the ER diagram produced by pgAdmin. (See right screenshot.) </a:t>
            </a:r>
            <a:endParaRPr sz="1200"/>
          </a:p>
          <a:p>
            <a:pPr indent="-304800" lvl="0" marL="457200" rtl="0" algn="l">
              <a:spcBef>
                <a:spcPts val="0"/>
              </a:spcBef>
              <a:spcAft>
                <a:spcPts val="0"/>
              </a:spcAft>
              <a:buSzPts val="1200"/>
              <a:buChar char="●"/>
            </a:pPr>
            <a:r>
              <a:rPr lang="en" sz="1200"/>
              <a:t>Auto-generated script did not yield in the expected result, which included tables and attributes requiring double quotation marks during SQL queries.</a:t>
            </a:r>
            <a:endParaRPr sz="1200"/>
          </a:p>
          <a:p>
            <a:pPr indent="-304800" lvl="0" marL="457200" rtl="0" algn="l">
              <a:spcBef>
                <a:spcPts val="0"/>
              </a:spcBef>
              <a:spcAft>
                <a:spcPts val="0"/>
              </a:spcAft>
              <a:buSzPts val="1200"/>
              <a:buChar char="●"/>
            </a:pPr>
            <a:r>
              <a:rPr lang="en" sz="1200"/>
              <a:t>Queries have to be manually written to delete and recreate tables.</a:t>
            </a:r>
            <a:endParaRPr sz="1200"/>
          </a:p>
        </p:txBody>
      </p:sp>
      <p:pic>
        <p:nvPicPr>
          <p:cNvPr id="205" name="Google Shape;205;p21"/>
          <p:cNvPicPr preferRelativeResize="0"/>
          <p:nvPr/>
        </p:nvPicPr>
        <p:blipFill>
          <a:blip r:embed="rId4">
            <a:alphaModFix/>
          </a:blip>
          <a:stretch>
            <a:fillRect/>
          </a:stretch>
        </p:blipFill>
        <p:spPr>
          <a:xfrm>
            <a:off x="4485100" y="170625"/>
            <a:ext cx="4360275" cy="4457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